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4"/>
  </p:handoutMasterIdLst>
  <p:sldIdLst>
    <p:sldId id="256" r:id="rId2"/>
    <p:sldId id="281" r:id="rId3"/>
    <p:sldId id="282" r:id="rId4"/>
    <p:sldId id="283" r:id="rId5"/>
    <p:sldId id="285" r:id="rId6"/>
    <p:sldId id="262" r:id="rId7"/>
    <p:sldId id="259" r:id="rId8"/>
    <p:sldId id="261" r:id="rId9"/>
    <p:sldId id="264" r:id="rId10"/>
    <p:sldId id="287" r:id="rId11"/>
    <p:sldId id="288" r:id="rId12"/>
    <p:sldId id="279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86" r:id="rId22"/>
    <p:sldId id="29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" panose="020B0500000000000000" pitchFamily="3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Muli Regular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554" autoAdjust="0"/>
  </p:normalViewPr>
  <p:slideViewPr>
    <p:cSldViewPr>
      <p:cViewPr>
        <p:scale>
          <a:sx n="50" d="100"/>
          <a:sy n="50" d="100"/>
        </p:scale>
        <p:origin x="-1224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959B9-ABF0-4650-B54F-6A6EC5F7A884}" type="datetimeFigureOut">
              <a:rPr lang="pt-BR" smtClean="0"/>
              <a:t>03/08/2021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4BB19-8385-4A1E-940B-3859F4D11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05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8288000" cy="952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/>
          <p:cNvSpPr/>
          <p:nvPr userDrawn="1"/>
        </p:nvSpPr>
        <p:spPr>
          <a:xfrm rot="10800000">
            <a:off x="609598" y="952500"/>
            <a:ext cx="457198" cy="262759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C:\Users\Renato\Downloads\regua_urbanismo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835"/>
            <a:ext cx="8339963" cy="16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1219200" y="4229100"/>
            <a:ext cx="87249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 b="1" spc="-150" dirty="0">
                <a:solidFill>
                  <a:schemeClr val="bg1"/>
                </a:solidFill>
                <a:latin typeface="Arial"/>
                <a:cs typeface="Arial"/>
              </a:rPr>
              <a:t>Lei Urbanística de Niterói</a:t>
            </a:r>
          </a:p>
          <a:p>
            <a:r>
              <a:rPr lang="pt-BR" sz="4000" spc="-150" dirty="0">
                <a:solidFill>
                  <a:schemeClr val="bg1"/>
                </a:solidFill>
                <a:latin typeface="Arial"/>
                <a:cs typeface="Arial"/>
              </a:rPr>
              <a:t>1ª Audiência </a:t>
            </a:r>
            <a:r>
              <a:rPr lang="pt-BR" sz="4000" spc="-150" dirty="0" smtClean="0">
                <a:solidFill>
                  <a:schemeClr val="bg1"/>
                </a:solidFill>
                <a:latin typeface="Arial"/>
                <a:cs typeface="Arial"/>
              </a:rPr>
              <a:t>Pública</a:t>
            </a:r>
          </a:p>
          <a:p>
            <a:r>
              <a:rPr lang="pt-BR" sz="2800" spc="-150" dirty="0" smtClean="0">
                <a:solidFill>
                  <a:schemeClr val="bg1"/>
                </a:solidFill>
                <a:latin typeface="Arial"/>
                <a:cs typeface="Arial"/>
              </a:rPr>
              <a:t>03 de agosto de 2021</a:t>
            </a:r>
            <a:endParaRPr lang="pt-BR" sz="2800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952500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066800" y="952500"/>
            <a:ext cx="1722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609600" y="952500"/>
            <a:ext cx="2286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838200" y="952500"/>
            <a:ext cx="2286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Renato\Downloads\regua_urbanismo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835"/>
            <a:ext cx="8339963" cy="16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 que se espera da </a:t>
            </a:r>
            <a:r>
              <a:rPr lang="pt-BR" altLang="zh-CN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Lei Urbanística de </a:t>
            </a: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Niterói?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90367" y="2628900"/>
            <a:ext cx="12107266" cy="5791200"/>
            <a:chOff x="2819400" y="2397352"/>
            <a:chExt cx="12107266" cy="5791200"/>
          </a:xfrm>
        </p:grpSpPr>
        <p:grpSp>
          <p:nvGrpSpPr>
            <p:cNvPr id="4" name="Grupo 3"/>
            <p:cNvGrpSpPr/>
            <p:nvPr/>
          </p:nvGrpSpPr>
          <p:grpSpPr>
            <a:xfrm>
              <a:off x="2819400" y="2397352"/>
              <a:ext cx="12107266" cy="954107"/>
              <a:chOff x="2819400" y="3162300"/>
              <a:chExt cx="12107266" cy="954107"/>
            </a:xfrm>
          </p:grpSpPr>
          <p:pic>
            <p:nvPicPr>
              <p:cNvPr id="22" name="Imagem 4"/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29" b="81106"/>
              <a:stretch/>
            </p:blipFill>
            <p:spPr>
              <a:xfrm>
                <a:off x="2819400" y="3239705"/>
                <a:ext cx="11438143" cy="795886"/>
              </a:xfrm>
              <a:prstGeom prst="rect">
                <a:avLst/>
              </a:prstGeom>
            </p:spPr>
          </p:pic>
          <p:sp>
            <p:nvSpPr>
              <p:cNvPr id="27" name="CaixaDeTexto 5"/>
              <p:cNvSpPr txBox="1"/>
              <p:nvPr/>
            </p:nvSpPr>
            <p:spPr>
              <a:xfrm>
                <a:off x="3935317" y="3162300"/>
                <a:ext cx="399801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Conferir maior qualidade </a:t>
                </a:r>
                <a:b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ambiental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CaixaDeTexto 19"/>
              <p:cNvSpPr txBox="1"/>
              <p:nvPr/>
            </p:nvSpPr>
            <p:spPr>
              <a:xfrm>
                <a:off x="9979864" y="3162300"/>
                <a:ext cx="494680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Melhorar a gestão dos impactos</a:t>
                </a:r>
                <a:b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urbanísticos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3" name="Grupo 2"/>
            <p:cNvGrpSpPr/>
            <p:nvPr/>
          </p:nvGrpSpPr>
          <p:grpSpPr>
            <a:xfrm>
              <a:off x="2819400" y="3850574"/>
              <a:ext cx="11767110" cy="1023282"/>
              <a:chOff x="2819400" y="4533900"/>
              <a:chExt cx="11767110" cy="1023282"/>
            </a:xfrm>
          </p:grpSpPr>
          <p:pic>
            <p:nvPicPr>
              <p:cNvPr id="20" name="Imagem 4"/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068" b="53491"/>
              <a:stretch/>
            </p:blipFill>
            <p:spPr>
              <a:xfrm>
                <a:off x="2819400" y="4533900"/>
                <a:ext cx="11438143" cy="1023282"/>
              </a:xfrm>
              <a:prstGeom prst="rect">
                <a:avLst/>
              </a:prstGeom>
            </p:spPr>
          </p:pic>
          <p:sp>
            <p:nvSpPr>
              <p:cNvPr id="28" name="CaixaDeTexto 16"/>
              <p:cNvSpPr txBox="1"/>
              <p:nvPr/>
            </p:nvSpPr>
            <p:spPr>
              <a:xfrm>
                <a:off x="3935317" y="4580431"/>
                <a:ext cx="479438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Melhorar o desenho e a forma </a:t>
                </a:r>
                <a:b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urbana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2" name="CaixaDeTexto 20"/>
              <p:cNvSpPr txBox="1"/>
              <p:nvPr/>
            </p:nvSpPr>
            <p:spPr>
              <a:xfrm>
                <a:off x="9979864" y="4580429"/>
                <a:ext cx="460664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Equilibrar a oferta de serviços</a:t>
                </a:r>
                <a:b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 moradia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" name="Grupo 1"/>
            <p:cNvGrpSpPr/>
            <p:nvPr/>
          </p:nvGrpSpPr>
          <p:grpSpPr>
            <a:xfrm>
              <a:off x="2819400" y="5372971"/>
              <a:ext cx="11789426" cy="1054071"/>
              <a:chOff x="2819400" y="6146829"/>
              <a:chExt cx="11789426" cy="1054071"/>
            </a:xfrm>
          </p:grpSpPr>
          <p:pic>
            <p:nvPicPr>
              <p:cNvPr id="23" name="Imagem 4"/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76" b="30721"/>
              <a:stretch/>
            </p:blipFill>
            <p:spPr>
              <a:xfrm>
                <a:off x="2819400" y="6146829"/>
                <a:ext cx="11438143" cy="909586"/>
              </a:xfrm>
              <a:prstGeom prst="rect">
                <a:avLst/>
              </a:prstGeom>
            </p:spPr>
          </p:pic>
          <p:sp>
            <p:nvSpPr>
              <p:cNvPr id="29" name="CaixaDeTexto 17"/>
              <p:cNvSpPr txBox="1"/>
              <p:nvPr/>
            </p:nvSpPr>
            <p:spPr>
              <a:xfrm>
                <a:off x="3935317" y="6310471"/>
                <a:ext cx="44167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Fortalecer a dimensão social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3" name="CaixaDeTexto 21"/>
              <p:cNvSpPr txBox="1"/>
              <p:nvPr/>
            </p:nvSpPr>
            <p:spPr>
              <a:xfrm>
                <a:off x="9979863" y="6246793"/>
                <a:ext cx="462896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Preservar o patrimônio cultural e natural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>
              <a:off x="2819400" y="6926156"/>
              <a:ext cx="11545061" cy="1262396"/>
              <a:chOff x="2819400" y="7691104"/>
              <a:chExt cx="11545061" cy="1262396"/>
            </a:xfrm>
          </p:grpSpPr>
          <p:pic>
            <p:nvPicPr>
              <p:cNvPr id="24" name="Imagem 4"/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484"/>
              <a:stretch/>
            </p:blipFill>
            <p:spPr>
              <a:xfrm>
                <a:off x="2819400" y="7691104"/>
                <a:ext cx="11438143" cy="1262396"/>
              </a:xfrm>
              <a:prstGeom prst="rect">
                <a:avLst/>
              </a:prstGeom>
            </p:spPr>
          </p:pic>
          <p:sp>
            <p:nvSpPr>
              <p:cNvPr id="30" name="CaixaDeTexto 18"/>
              <p:cNvSpPr txBox="1"/>
              <p:nvPr/>
            </p:nvSpPr>
            <p:spPr>
              <a:xfrm>
                <a:off x="3935317" y="7792763"/>
                <a:ext cx="473264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Viabilizar a mobilidade urbana</a:t>
                </a:r>
                <a:b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sustentável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CaixaDeTexto 22"/>
              <p:cNvSpPr txBox="1"/>
              <p:nvPr/>
            </p:nvSpPr>
            <p:spPr>
              <a:xfrm>
                <a:off x="9979863" y="7931705"/>
                <a:ext cx="43845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Simplificar a aplicação da lei</a:t>
                </a:r>
                <a:endPara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35" name="Retângulo 22"/>
          <p:cNvSpPr/>
          <p:nvPr/>
        </p:nvSpPr>
        <p:spPr>
          <a:xfrm>
            <a:off x="2829784" y="8562082"/>
            <a:ext cx="12367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5350">
              <a:buFont typeface="Arial" charset="0"/>
              <a:buNone/>
            </a:pPr>
            <a:r>
              <a:rPr lang="pt-BR" altLang="zh-CN" sz="3200" b="1" spc="-15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mais em:</a:t>
            </a:r>
          </a:p>
          <a:p>
            <a:pPr algn="ctr" defTabSz="895350">
              <a:buFont typeface="Arial" charset="0"/>
              <a:buNone/>
            </a:pPr>
            <a:r>
              <a:rPr lang="pt-BR" altLang="zh-CN" sz="3200" b="1" spc="-15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pt-BR" altLang="zh-CN" sz="3200" b="1" spc="-15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pt-BR" altLang="zh-CN" sz="3200" b="1" spc="-15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urbanismo.niteroi.rj.gov.br/</a:t>
            </a:r>
            <a:endParaRPr lang="pt-BR" altLang="zh-CN" sz="3200" b="1" spc="-15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80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952500"/>
            <a:ext cx="10058400" cy="936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Simplificação da Lei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2476500"/>
            <a:ext cx="746760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Consolidação das matérias de parcelamento, uso e ocupação do solo em uma única lei urbanística, capaz de representar de forma concisa os instrumentos normativos, facilitando sua consulta, aplicação e compreensão pela população.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06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Mapa&#10;&#10;Descrição gerada automaticamente">
            <a:extLst>
              <a:ext uri="{FF2B5EF4-FFF2-40B4-BE49-F238E27FC236}">
                <a16:creationId xmlns:a16="http://schemas.microsoft.com/office/drawing/2014/main" xmlns="" id="{9137578F-817C-4B7C-AE6D-072D130F4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962" t="7409" r="16467" b="7866"/>
          <a:stretch>
            <a:fillRect/>
          </a:stretch>
        </p:blipFill>
        <p:spPr>
          <a:xfrm>
            <a:off x="9592711" y="3180417"/>
            <a:ext cx="7780889" cy="59043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9E57653-E3B5-4A97-9885-E2B0C4607A0F}"/>
              </a:ext>
            </a:extLst>
          </p:cNvPr>
          <p:cNvSpPr txBox="1"/>
          <p:nvPr/>
        </p:nvSpPr>
        <p:spPr>
          <a:xfrm>
            <a:off x="11803812" y="5655513"/>
            <a:ext cx="427438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15 Zonas de Uso 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pt-BR" sz="2800" b="1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D8A829F-ADF1-4D4C-B46C-A2139C36262F}"/>
              </a:ext>
            </a:extLst>
          </p:cNvPr>
          <p:cNvSpPr txBox="1"/>
          <p:nvPr/>
        </p:nvSpPr>
        <p:spPr>
          <a:xfrm>
            <a:off x="9013709" y="2400300"/>
            <a:ext cx="61087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accent6"/>
                </a:solidFill>
                <a:cs typeface="Calibri"/>
              </a:rPr>
              <a:t>Nova Lei Urbanística de Niterói</a:t>
            </a:r>
            <a:endParaRPr lang="pt-BR" sz="2400" dirty="0">
              <a:solidFill>
                <a:schemeClr val="accent6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01CE8EFB-411C-45AF-912A-818B1D53B12C}"/>
              </a:ext>
            </a:extLst>
          </p:cNvPr>
          <p:cNvSpPr txBox="1"/>
          <p:nvPr/>
        </p:nvSpPr>
        <p:spPr>
          <a:xfrm>
            <a:off x="3165577" y="2400301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accent6"/>
                </a:solidFill>
                <a:cs typeface="Calibri"/>
              </a:rPr>
              <a:t>Atualmente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EB174AA9-95CE-4779-B200-D5D75384FA31}"/>
              </a:ext>
            </a:extLst>
          </p:cNvPr>
          <p:cNvSpPr txBox="1"/>
          <p:nvPr/>
        </p:nvSpPr>
        <p:spPr>
          <a:xfrm>
            <a:off x="1328943" y="3536329"/>
            <a:ext cx="44878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Norte: 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87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Frações Urbanas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6721B8D-0187-4418-80B5-1EE565BA7963}"/>
              </a:ext>
            </a:extLst>
          </p:cNvPr>
          <p:cNvSpPr txBox="1"/>
          <p:nvPr/>
        </p:nvSpPr>
        <p:spPr>
          <a:xfrm>
            <a:off x="1197358" y="5374041"/>
            <a:ext cx="46194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Praias 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 Baía: 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74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Frações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98AD0168-0F25-4136-9507-BB52736D7F9C}"/>
              </a:ext>
            </a:extLst>
          </p:cNvPr>
          <p:cNvSpPr txBox="1"/>
          <p:nvPr/>
        </p:nvSpPr>
        <p:spPr>
          <a:xfrm>
            <a:off x="1326754" y="7211753"/>
            <a:ext cx="44900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Oceânica: 68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Frações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809D81EC-462B-4380-850E-6AE3394003A5}"/>
              </a:ext>
            </a:extLst>
          </p:cNvPr>
          <p:cNvSpPr txBox="1"/>
          <p:nvPr/>
        </p:nvSpPr>
        <p:spPr>
          <a:xfrm>
            <a:off x="-72735" y="8130610"/>
            <a:ext cx="588953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Leste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: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Plano Diretor /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Leis Complementares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AF0D4448-DF0D-45D7-8CFD-2411176AC986}"/>
              </a:ext>
            </a:extLst>
          </p:cNvPr>
          <p:cNvSpPr txBox="1"/>
          <p:nvPr/>
        </p:nvSpPr>
        <p:spPr>
          <a:xfrm>
            <a:off x="2013428" y="6292897"/>
            <a:ext cx="38033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Pendotiba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: 12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Zonas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xmlns="" id="{62A5AB4B-46C9-4017-A84D-95D0FCA9D717}"/>
              </a:ext>
            </a:extLst>
          </p:cNvPr>
          <p:cNvCxnSpPr>
            <a:cxnSpLocks/>
          </p:cNvCxnSpPr>
          <p:nvPr/>
        </p:nvCxnSpPr>
        <p:spPr>
          <a:xfrm>
            <a:off x="5872549" y="2633459"/>
            <a:ext cx="718" cy="6985205"/>
          </a:xfrm>
          <a:prstGeom prst="straightConnector1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07B57E84-31A3-442E-A0B0-07FF35A77645}"/>
              </a:ext>
            </a:extLst>
          </p:cNvPr>
          <p:cNvSpPr txBox="1"/>
          <p:nvPr/>
        </p:nvSpPr>
        <p:spPr>
          <a:xfrm>
            <a:off x="5486400" y="5655513"/>
            <a:ext cx="427438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265 Frações 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Urbanas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pt-BR" sz="2800" b="1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1483D745-4478-43F2-9504-A460F338FC17}"/>
              </a:ext>
            </a:extLst>
          </p:cNvPr>
          <p:cNvCxnSpPr>
            <a:cxnSpLocks/>
          </p:cNvCxnSpPr>
          <p:nvPr/>
        </p:nvCxnSpPr>
        <p:spPr>
          <a:xfrm flipH="1">
            <a:off x="9406918" y="5945468"/>
            <a:ext cx="3089882" cy="0"/>
          </a:xfrm>
          <a:prstGeom prst="straightConnector1">
            <a:avLst/>
          </a:prstGeom>
          <a:ln>
            <a:headEnd type="triangle" w="lg" len="lg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E6721B8D-0187-4418-80B5-1EE565BA7963}"/>
              </a:ext>
            </a:extLst>
          </p:cNvPr>
          <p:cNvSpPr txBox="1"/>
          <p:nvPr/>
        </p:nvSpPr>
        <p:spPr>
          <a:xfrm>
            <a:off x="1197358" y="4455185"/>
            <a:ext cx="46194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Área Central: </a:t>
            </a: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Subsetores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Simplificação da Lei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87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305801" y="969282"/>
            <a:ext cx="9982199" cy="93154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Compreensão estratégica do território urbano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3081197"/>
            <a:ext cx="746760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Agrupamento das zonas de forma articulada, enfrentando as desigualdades e particularidades territoriais como parte de um conjunto necessário para o desenvolvimento estratégico do território.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305801" y="1409700"/>
            <a:ext cx="9651568" cy="5708952"/>
            <a:chOff x="0" y="2066167"/>
            <a:chExt cx="15125700" cy="8946928"/>
          </a:xfrm>
        </p:grpSpPr>
        <p:sp>
          <p:nvSpPr>
            <p:cNvPr id="5" name="Rectangle 19"/>
            <p:cNvSpPr/>
            <p:nvPr/>
          </p:nvSpPr>
          <p:spPr>
            <a:xfrm>
              <a:off x="247650" y="8065505"/>
              <a:ext cx="3848669" cy="2938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lnSpc>
                  <a:spcPct val="150000"/>
                </a:lnSpc>
              </a:pPr>
              <a:r>
                <a:rPr lang="x-none" sz="8800" b="1" spc="-5" dirty="0" smtClean="0">
                  <a:solidFill>
                    <a:schemeClr val="accent2">
                      <a:lumMod val="75000"/>
                    </a:schemeClr>
                  </a:solidFill>
                  <a:latin typeface="Helvetica"/>
                  <a:cs typeface="Helvetica"/>
                </a:rPr>
                <a:t>16%</a:t>
              </a:r>
              <a:endParaRPr lang="x-none" sz="8800" b="1" spc="-5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endParaRPr>
            </a:p>
          </p:txBody>
        </p:sp>
        <p:pic>
          <p:nvPicPr>
            <p:cNvPr id="6" name="Picture 4" descr="Mapa2 - TerritoriosEstruturacao2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9" r="11599"/>
            <a:stretch/>
          </p:blipFill>
          <p:spPr>
            <a:xfrm>
              <a:off x="0" y="2066167"/>
              <a:ext cx="5223212" cy="4808466"/>
            </a:xfrm>
            <a:prstGeom prst="rect">
              <a:avLst/>
            </a:prstGeom>
          </p:spPr>
        </p:pic>
        <p:pic>
          <p:nvPicPr>
            <p:cNvPr id="7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4" r="11554"/>
            <a:stretch/>
          </p:blipFill>
          <p:spPr>
            <a:xfrm>
              <a:off x="4948185" y="2066167"/>
              <a:ext cx="5229330" cy="4808466"/>
            </a:xfrm>
            <a:prstGeom prst="rect">
              <a:avLst/>
            </a:prstGeom>
          </p:spPr>
        </p:pic>
        <p:pic>
          <p:nvPicPr>
            <p:cNvPr id="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4" r="11824"/>
            <a:stretch/>
          </p:blipFill>
          <p:spPr>
            <a:xfrm>
              <a:off x="9933156" y="2066168"/>
              <a:ext cx="5192544" cy="4808465"/>
            </a:xfrm>
            <a:prstGeom prst="rect">
              <a:avLst/>
            </a:prstGeom>
          </p:spPr>
        </p:pic>
        <p:sp>
          <p:nvSpPr>
            <p:cNvPr id="9" name="object 6"/>
            <p:cNvSpPr txBox="1"/>
            <p:nvPr/>
          </p:nvSpPr>
          <p:spPr>
            <a:xfrm>
              <a:off x="392027" y="7174448"/>
              <a:ext cx="4495800" cy="11576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x-none" sz="2400" b="1" spc="-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/>
                  <a:cs typeface="Helvetica"/>
                </a:rPr>
                <a:t>Estruturação e Qualificação</a:t>
              </a:r>
              <a:endPara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endParaRPr>
            </a:p>
          </p:txBody>
        </p:sp>
        <p:sp>
          <p:nvSpPr>
            <p:cNvPr id="10" name="Rectangle 20"/>
            <p:cNvSpPr/>
            <p:nvPr/>
          </p:nvSpPr>
          <p:spPr>
            <a:xfrm>
              <a:off x="5200650" y="8074137"/>
              <a:ext cx="3848669" cy="2938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lnSpc>
                  <a:spcPct val="150000"/>
                </a:lnSpc>
              </a:pPr>
              <a:r>
                <a:rPr lang="x-none" sz="8800" b="1" spc="-5" dirty="0">
                  <a:solidFill>
                    <a:srgbClr val="EEB348"/>
                  </a:solidFill>
                  <a:latin typeface="Helvetica"/>
                  <a:cs typeface="Helvetica"/>
                </a:rPr>
                <a:t>4</a:t>
              </a:r>
              <a:r>
                <a:rPr lang="x-none" sz="8800" b="1" spc="-5" dirty="0" smtClean="0">
                  <a:solidFill>
                    <a:srgbClr val="EEB348"/>
                  </a:solidFill>
                  <a:latin typeface="Helvetica"/>
                  <a:cs typeface="Helvetica"/>
                </a:rPr>
                <a:t>4%</a:t>
              </a:r>
              <a:endParaRPr lang="x-none" sz="8800" b="1" spc="-5" dirty="0">
                <a:solidFill>
                  <a:srgbClr val="EEB348"/>
                </a:solidFill>
                <a:latin typeface="Helvetica"/>
                <a:cs typeface="Helvetica"/>
              </a:endParaRPr>
            </a:p>
          </p:txBody>
        </p:sp>
        <p:sp>
          <p:nvSpPr>
            <p:cNvPr id="11" name="object 6"/>
            <p:cNvSpPr txBox="1"/>
            <p:nvPr/>
          </p:nvSpPr>
          <p:spPr>
            <a:xfrm>
              <a:off x="5345027" y="7183077"/>
              <a:ext cx="4495800" cy="17364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x-none" sz="2400" b="1" spc="-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/>
                  <a:cs typeface="Helvetica"/>
                </a:rPr>
                <a:t>Preservação urbana e interesse social</a:t>
              </a:r>
              <a:endPara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endParaRPr>
            </a:p>
          </p:txBody>
        </p:sp>
        <p:sp>
          <p:nvSpPr>
            <p:cNvPr id="12" name="Rectangle 22"/>
            <p:cNvSpPr/>
            <p:nvPr/>
          </p:nvSpPr>
          <p:spPr>
            <a:xfrm>
              <a:off x="10306050" y="8065505"/>
              <a:ext cx="3848669" cy="2938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lnSpc>
                  <a:spcPct val="150000"/>
                </a:lnSpc>
              </a:pPr>
              <a:r>
                <a:rPr lang="x-none" sz="8800" b="1" spc="-5" dirty="0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t>4</a:t>
              </a:r>
              <a:r>
                <a:rPr lang="x-none" sz="8800" b="1" spc="-5" dirty="0" smtClean="0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t>0</a:t>
              </a:r>
              <a:r>
                <a:rPr lang="x-none" sz="8800" b="1" spc="-5" dirty="0">
                  <a:solidFill>
                    <a:schemeClr val="accent3">
                      <a:lumMod val="50000"/>
                    </a:schemeClr>
                  </a:solidFill>
                  <a:latin typeface="Helvetica"/>
                  <a:cs typeface="Helvetica"/>
                </a:rPr>
                <a:t>%</a:t>
              </a:r>
            </a:p>
          </p:txBody>
        </p:sp>
        <p:sp>
          <p:nvSpPr>
            <p:cNvPr id="13" name="object 6"/>
            <p:cNvSpPr txBox="1"/>
            <p:nvPr/>
          </p:nvSpPr>
          <p:spPr>
            <a:xfrm>
              <a:off x="10450429" y="7174448"/>
              <a:ext cx="4495800" cy="11576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lang="x-none" sz="2400" b="1" spc="-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/>
                  <a:cs typeface="Helvetica"/>
                </a:rPr>
                <a:t>Preservação ambiental</a:t>
              </a:r>
              <a:endPara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871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Garantir moradia digna para quem precisa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3130165"/>
            <a:ext cx="746760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Manutenção da política habitacional proposta pelo Plano Diretor de Niterói e aprofundamento de suas diretrizes, como regulamentação dos parâmetros das ZEIS e aplicação de instrumentos de gestão da valorização do solo em todo o Município.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Espaço Reservado para 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3" t="16042" r="1499" b="16042"/>
          <a:stretch/>
        </p:blipFill>
        <p:spPr>
          <a:xfrm>
            <a:off x="8331130" y="969282"/>
            <a:ext cx="9956870" cy="93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53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9" descr="Macintosh HD:Users:renatobarandier:Downloads:20200608_17572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9066" r="13618" b="3783"/>
          <a:stretch/>
        </p:blipFill>
        <p:spPr bwMode="auto">
          <a:xfrm>
            <a:off x="8305801" y="969283"/>
            <a:ext cx="9982199" cy="93177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Orientar o crescimento da cidade para nas proximidades do transporte público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4457700"/>
            <a:ext cx="7467601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Demarcação dos Eixos de Estruturação Urbana do Plano Diretor como zonas de Estruturação, de Centralidade e de Integração Metropolitana.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37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6" descr="Macintosh HD:Users:renatobarandier:Downloads:anexos:MP DEPOIS 12-0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3" r="2176" b="237"/>
          <a:stretch/>
        </p:blipFill>
        <p:spPr bwMode="auto">
          <a:xfrm>
            <a:off x="8305801" y="969283"/>
            <a:ext cx="9982199" cy="93177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Mobilidade urbana sustentável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3009900"/>
            <a:ext cx="746760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Qualificação do espaço urbano com foco no transporte público e nos modais não motorizados, como pedestres e ciclistas, por meio da ampliação de passeios, exigência de vagas de bicicleta em toda a cidade e de parâmetros qualificadores da ocupação.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88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26859"/>
          <a:stretch/>
        </p:blipFill>
        <p:spPr>
          <a:xfrm>
            <a:off x="8305801" y="969282"/>
            <a:ext cx="9982199" cy="931771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Qualificar a vida urbana dos bairros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3009900"/>
            <a:ext cx="746760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Promoção do desenvolvimento econômico de bairros predominantemente residenciais, especialmente </a:t>
            </a:r>
            <a:r>
              <a:rPr lang="pt-BR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 Região </a:t>
            </a: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Norte, com incentivo ao uso misto, e qualificação da inserção urbana dos grandes lotes, com fachada ativa, fruição pública e alargamento de calçada.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84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t="5387" r="13824" b="-302"/>
          <a:stretch/>
        </p:blipFill>
        <p:spPr>
          <a:xfrm>
            <a:off x="8305801" y="957263"/>
            <a:ext cx="9982199" cy="9329737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Promover o desenvolvimento econômico da cidade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3858426"/>
            <a:ext cx="746760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Fortalecimento do setor produtivo na cidade e de estratégias para melhor distribuição das atividades </a:t>
            </a:r>
            <a:r>
              <a:rPr lang="pt-BR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econômicas nas </a:t>
            </a: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Zonas </a:t>
            </a:r>
            <a:r>
              <a:rPr lang="pt-BR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Desenvolvimento Econômico (ZDE), </a:t>
            </a: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melhoria do ambiente de negócios e simplificação dos procedimentos de licenciamento.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52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Macintosh HD:Users:renatobarandier:Downloads:anexos:20200624_163120-01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9"/>
          <a:stretch/>
        </p:blipFill>
        <p:spPr bwMode="auto">
          <a:xfrm>
            <a:off x="8305801" y="957263"/>
            <a:ext cx="9982199" cy="93297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Agenda ambiental no desenvolvimento da cidade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2933700"/>
            <a:ext cx="7467601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Introdução de parâmetros que garantam que o processo de produção e transformação da cidade seja acompanhado de medidas de qualificação ambiental.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8" descr="Macintosh HD:Users:renatobarandier:Downloads:anexos:20200624_164653-01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 b="33504"/>
          <a:stretch/>
        </p:blipFill>
        <p:spPr bwMode="auto">
          <a:xfrm>
            <a:off x="18897600" y="957263"/>
            <a:ext cx="9982199" cy="9329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129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676400" y="2418406"/>
            <a:ext cx="1385591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Lei Urbanística define </a:t>
            </a:r>
            <a:r>
              <a:rPr lang="pt-BR" altLang="zh-CN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regras de parcelamento, uso e ocupação do solo que estabelecem o que pode ser feito em cada </a:t>
            </a:r>
            <a:r>
              <a:rPr lang="pt-BR" altLang="zh-CN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de uso e </a:t>
            </a:r>
            <a:r>
              <a:rPr lang="pt-BR" altLang="zh-CN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devem ser ocupados e </a:t>
            </a:r>
            <a:r>
              <a:rPr lang="pt-BR" altLang="zh-CN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edificados os lotes.</a:t>
            </a:r>
            <a:endParaRPr lang="pt-BR" altLang="zh-CN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5"/>
          <p:cNvSpPr/>
          <p:nvPr/>
        </p:nvSpPr>
        <p:spPr>
          <a:xfrm>
            <a:off x="812332" y="2274639"/>
            <a:ext cx="109182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8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1 </a:t>
            </a:r>
            <a:endParaRPr lang="pt-BR" altLang="zh-CN" sz="88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tângulo 15"/>
          <p:cNvSpPr/>
          <p:nvPr/>
        </p:nvSpPr>
        <p:spPr>
          <a:xfrm>
            <a:off x="1676398" y="4319497"/>
            <a:ext cx="1385591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Lei Urbanística é </a:t>
            </a:r>
            <a:r>
              <a:rPr lang="pt-BR" altLang="zh-CN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participativa </a:t>
            </a:r>
            <a:r>
              <a:rPr lang="pt-BR" altLang="zh-CN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contamos com adesão e as contribuições da população de </a:t>
            </a:r>
            <a:r>
              <a:rPr lang="pt-BR" altLang="zh-CN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Niterói</a:t>
            </a:r>
            <a:r>
              <a:rPr lang="pt-BR" altLang="zh-CN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tângulo 15"/>
          <p:cNvSpPr/>
          <p:nvPr/>
        </p:nvSpPr>
        <p:spPr>
          <a:xfrm>
            <a:off x="835365" y="4077950"/>
            <a:ext cx="109182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8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 </a:t>
            </a:r>
            <a:endParaRPr lang="pt-BR" altLang="zh-CN" sz="88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15"/>
          <p:cNvSpPr/>
          <p:nvPr/>
        </p:nvSpPr>
        <p:spPr>
          <a:xfrm>
            <a:off x="825980" y="5753100"/>
            <a:ext cx="109182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8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3 </a:t>
            </a:r>
            <a:endParaRPr lang="pt-BR" altLang="zh-CN" sz="88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14463" y="7535463"/>
            <a:ext cx="109182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8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endParaRPr lang="pt-BR" altLang="zh-CN" sz="8800" b="1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tângulo 15"/>
          <p:cNvSpPr/>
          <p:nvPr/>
        </p:nvSpPr>
        <p:spPr>
          <a:xfrm>
            <a:off x="1669409" y="5939771"/>
            <a:ext cx="13862907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como objetivo o ordenamento do território e o desenvolvimento sustentável do Município. </a:t>
            </a:r>
            <a:endParaRPr lang="pt-BR" altLang="zh-CN" sz="32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5"/>
          <p:cNvSpPr/>
          <p:nvPr/>
        </p:nvSpPr>
        <p:spPr>
          <a:xfrm>
            <a:off x="1670445" y="7577197"/>
            <a:ext cx="13861871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 uma oportunidade de superar alguns problemas enfrentados na aplicação da legislação vigente, de forma a facilitar a compreensão da lei e trazer mais segurança aos proprietários, investidores, moradores e ao próprio Poder Público na sua aplicação.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Entendendo a Lei Urbanística de Niterói</a:t>
            </a:r>
          </a:p>
        </p:txBody>
      </p:sp>
    </p:spTree>
    <p:extLst>
      <p:ext uri="{BB962C8B-B14F-4D97-AF65-F5344CB8AC3E}">
        <p14:creationId xmlns:p14="http://schemas.microsoft.com/office/powerpoint/2010/main" val="500989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i que blinda o bairro de Itacoatiara é san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3"/>
          <a:stretch/>
        </p:blipFill>
        <p:spPr bwMode="auto">
          <a:xfrm>
            <a:off x="8305801" y="957263"/>
            <a:ext cx="9982199" cy="93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1181100"/>
            <a:ext cx="769620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Preservar o patrimônio histórico, cultural e paisagístico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9" y="3848100"/>
            <a:ext cx="746760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Regulamentação dos parâmetros de uso e ocupação do solo nas Zonas Especiais de Preservação do Ambiente Cultural (ZEPAC) salvaguardando a manutenção das características urbanas e do </a:t>
            </a:r>
            <a:r>
              <a:rPr lang="pt-BR" altLang="zh-CN" sz="3200" i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modus vivendi </a:t>
            </a:r>
            <a:r>
              <a:rPr lang="pt-BR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 população.</a:t>
            </a:r>
            <a:endParaRPr lang="pt-BR" altLang="zh-CN" sz="3200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14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1219200" y="4229100"/>
            <a:ext cx="87249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 b="1" spc="-150" dirty="0">
                <a:solidFill>
                  <a:schemeClr val="bg1"/>
                </a:solidFill>
                <a:latin typeface="Arial"/>
                <a:cs typeface="Arial"/>
              </a:rPr>
              <a:t>Lei Urbanística de Niterói</a:t>
            </a:r>
          </a:p>
          <a:p>
            <a:r>
              <a:rPr lang="pt-BR" sz="4000" spc="-150" dirty="0">
                <a:solidFill>
                  <a:schemeClr val="bg1"/>
                </a:solidFill>
                <a:latin typeface="Arial"/>
                <a:cs typeface="Arial"/>
              </a:rPr>
              <a:t>1ª Audiência </a:t>
            </a:r>
            <a:r>
              <a:rPr lang="pt-BR" sz="4000" spc="-150" dirty="0" smtClean="0">
                <a:solidFill>
                  <a:schemeClr val="bg1"/>
                </a:solidFill>
                <a:latin typeface="Arial"/>
                <a:cs typeface="Arial"/>
              </a:rPr>
              <a:t>Pública</a:t>
            </a:r>
          </a:p>
          <a:p>
            <a:r>
              <a:rPr lang="pt-BR" sz="2800" spc="-150" dirty="0" smtClean="0">
                <a:solidFill>
                  <a:schemeClr val="bg1"/>
                </a:solidFill>
                <a:latin typeface="Arial"/>
                <a:cs typeface="Arial"/>
              </a:rPr>
              <a:t>03 de agosto de 2021</a:t>
            </a:r>
            <a:endParaRPr lang="pt-BR" sz="2800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52500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066800" y="952500"/>
            <a:ext cx="1722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600" y="952500"/>
            <a:ext cx="2286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838200" y="952500"/>
            <a:ext cx="2286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Renato\Downloads\regua_urbanismo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835"/>
            <a:ext cx="8339963" cy="16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36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1219200" y="4229100"/>
            <a:ext cx="87249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 b="1" spc="-150" dirty="0">
                <a:solidFill>
                  <a:schemeClr val="bg1"/>
                </a:solidFill>
                <a:latin typeface="Arial"/>
                <a:cs typeface="Arial"/>
              </a:rPr>
              <a:t>Lei Urbanística de Niterói</a:t>
            </a:r>
          </a:p>
          <a:p>
            <a:r>
              <a:rPr lang="pt-BR" sz="4000" spc="-150" dirty="0">
                <a:solidFill>
                  <a:schemeClr val="bg1"/>
                </a:solidFill>
                <a:latin typeface="Arial"/>
                <a:cs typeface="Arial"/>
              </a:rPr>
              <a:t>1ª Audiência </a:t>
            </a:r>
            <a:r>
              <a:rPr lang="pt-BR" sz="4000" spc="-150" dirty="0" smtClean="0">
                <a:solidFill>
                  <a:schemeClr val="bg1"/>
                </a:solidFill>
                <a:latin typeface="Arial"/>
                <a:cs typeface="Arial"/>
              </a:rPr>
              <a:t>Pública</a:t>
            </a:r>
          </a:p>
          <a:p>
            <a:r>
              <a:rPr lang="pt-BR" sz="2800" spc="-150" dirty="0" smtClean="0">
                <a:solidFill>
                  <a:schemeClr val="bg1"/>
                </a:solidFill>
                <a:latin typeface="Arial"/>
                <a:cs typeface="Arial"/>
              </a:rPr>
              <a:t>03 de agosto de 2021</a:t>
            </a:r>
            <a:endParaRPr lang="pt-BR" sz="2800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952500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066800" y="952500"/>
            <a:ext cx="1722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609600" y="952500"/>
            <a:ext cx="2286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838200" y="952500"/>
            <a:ext cx="2286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Renato\Downloads\regua_urbanismo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835"/>
            <a:ext cx="8339963" cy="16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2862" r="1461" b="26181"/>
          <a:stretch/>
        </p:blipFill>
        <p:spPr>
          <a:xfrm>
            <a:off x="19050" y="1278334"/>
            <a:ext cx="18268950" cy="88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0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Os parâmetros de ocupação do solo são aqueles que, aplicados em conjunto, definem o que se pode efetivamente ser construído em determinado lote.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3" t="26695" r="15003" b="11183"/>
          <a:stretch/>
        </p:blipFill>
        <p:spPr bwMode="auto">
          <a:xfrm>
            <a:off x="3657600" y="3628893"/>
            <a:ext cx="10972800" cy="60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782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8AE20815-09E3-4BA7-89F7-E84C91C59AE6}"/>
              </a:ext>
            </a:extLst>
          </p:cNvPr>
          <p:cNvSpPr/>
          <p:nvPr/>
        </p:nvSpPr>
        <p:spPr>
          <a:xfrm>
            <a:off x="0" y="2857500"/>
            <a:ext cx="18288000" cy="6102522"/>
          </a:xfrm>
          <a:custGeom>
            <a:avLst/>
            <a:gdLst/>
            <a:ahLst/>
            <a:cxnLst/>
            <a:rect l="l" t="t" r="r" b="b"/>
            <a:pathLst>
              <a:path w="12984480" h="4343400">
                <a:moveTo>
                  <a:pt x="12860020" y="4343400"/>
                </a:moveTo>
                <a:lnTo>
                  <a:pt x="124460" y="4343400"/>
                </a:lnTo>
                <a:cubicBezTo>
                  <a:pt x="55880" y="4343400"/>
                  <a:pt x="0" y="4287520"/>
                  <a:pt x="0" y="4218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60020" y="0"/>
                </a:lnTo>
                <a:cubicBezTo>
                  <a:pt x="12928600" y="0"/>
                  <a:pt x="12984480" y="55880"/>
                  <a:pt x="12984480" y="124460"/>
                </a:cubicBezTo>
                <a:lnTo>
                  <a:pt x="12984480" y="4218940"/>
                </a:lnTo>
                <a:cubicBezTo>
                  <a:pt x="12984480" y="4287520"/>
                  <a:pt x="12928600" y="4343400"/>
                  <a:pt x="12860020" y="4343400"/>
                </a:cubicBezTo>
                <a:close/>
              </a:path>
            </a:pathLst>
          </a:custGeom>
          <a:solidFill>
            <a:srgbClr val="EDEDED">
              <a:alpha val="49804"/>
            </a:srgbClr>
          </a:solidFill>
        </p:spPr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 Diagnóstico perceptivo 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15"/>
          <p:cNvSpPr/>
          <p:nvPr/>
        </p:nvSpPr>
        <p:spPr>
          <a:xfrm>
            <a:off x="2438400" y="4034401"/>
            <a:ext cx="13411200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895350">
              <a:spcAft>
                <a:spcPct val="70000"/>
              </a:spcAft>
              <a:buFont typeface="Wingdings" charset="2"/>
              <a:buChar char="§"/>
            </a:pPr>
            <a:r>
              <a:rPr lang="pt-BR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Audiências Públicas: 03, 10 e 19 de agosto de 2021</a:t>
            </a:r>
          </a:p>
          <a:p>
            <a:pPr marL="457200" indent="-457200" defTabSz="895350">
              <a:spcAft>
                <a:spcPct val="70000"/>
              </a:spcAft>
              <a:buFont typeface="Wingdings" charset="2"/>
              <a:buChar char="§"/>
            </a:pPr>
            <a:r>
              <a:rPr lang="pt-BR" altLang="zh-CN" sz="4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Consulta Pública </a:t>
            </a:r>
            <a:r>
              <a:rPr lang="pt-BR" altLang="zh-CN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pt-BR" altLang="zh-CN" sz="44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Colab</a:t>
            </a:r>
            <a:r>
              <a:rPr lang="pt-BR" altLang="zh-CN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acesse: </a:t>
            </a:r>
            <a:r>
              <a:rPr lang="pt-BR" altLang="zh-CN" sz="4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pt-BR" altLang="zh-CN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consultas.colab.re/leiurbanisticaniteroi</a:t>
            </a:r>
          </a:p>
          <a:p>
            <a:pPr marL="457200" indent="-457200" defTabSz="895350">
              <a:spcAft>
                <a:spcPct val="70000"/>
              </a:spcAft>
              <a:buFont typeface="Wingdings" charset="2"/>
              <a:buChar char="§"/>
            </a:pPr>
            <a:r>
              <a:rPr lang="pt-BR" altLang="zh-CN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Conselho Municipal de Política Urbana (</a:t>
            </a:r>
            <a:r>
              <a:rPr lang="pt-BR" altLang="zh-CN" sz="4400" b="1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Compur</a:t>
            </a:r>
            <a:r>
              <a:rPr lang="pt-BR" altLang="zh-CN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BR" altLang="zh-CN" sz="44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2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8AE20815-09E3-4BA7-89F7-E84C91C59AE6}"/>
              </a:ext>
            </a:extLst>
          </p:cNvPr>
          <p:cNvSpPr/>
          <p:nvPr/>
        </p:nvSpPr>
        <p:spPr>
          <a:xfrm>
            <a:off x="0" y="2552700"/>
            <a:ext cx="18288000" cy="6102522"/>
          </a:xfrm>
          <a:custGeom>
            <a:avLst/>
            <a:gdLst/>
            <a:ahLst/>
            <a:cxnLst/>
            <a:rect l="l" t="t" r="r" b="b"/>
            <a:pathLst>
              <a:path w="12984480" h="4343400">
                <a:moveTo>
                  <a:pt x="12860020" y="4343400"/>
                </a:moveTo>
                <a:lnTo>
                  <a:pt x="124460" y="4343400"/>
                </a:lnTo>
                <a:cubicBezTo>
                  <a:pt x="55880" y="4343400"/>
                  <a:pt x="0" y="4287520"/>
                  <a:pt x="0" y="4218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60020" y="0"/>
                </a:lnTo>
                <a:cubicBezTo>
                  <a:pt x="12928600" y="0"/>
                  <a:pt x="12984480" y="55880"/>
                  <a:pt x="12984480" y="124460"/>
                </a:cubicBezTo>
                <a:lnTo>
                  <a:pt x="12984480" y="4218940"/>
                </a:lnTo>
                <a:cubicBezTo>
                  <a:pt x="12984480" y="4287520"/>
                  <a:pt x="12928600" y="4343400"/>
                  <a:pt x="12860020" y="4343400"/>
                </a:cubicBezTo>
                <a:close/>
              </a:path>
            </a:pathLst>
          </a:custGeom>
          <a:solidFill>
            <a:srgbClr val="EDEDED">
              <a:alpha val="49804"/>
            </a:srgbClr>
          </a:solidFill>
        </p:spPr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Objetivo da participação </a:t>
            </a: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pública na etapa Executivo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15"/>
          <p:cNvSpPr/>
          <p:nvPr/>
        </p:nvSpPr>
        <p:spPr>
          <a:xfrm>
            <a:off x="2438400" y="3289481"/>
            <a:ext cx="13411200" cy="462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5350">
              <a:spcAft>
                <a:spcPct val="70000"/>
              </a:spcAft>
            </a:pPr>
            <a:r>
              <a:rPr lang="pt-BR" sz="4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Compreender e registrar a percepção dos moradores e diferentes atores sociais quanto aos principais problemas </a:t>
            </a:r>
            <a:r>
              <a:rPr lang="pt-BR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relacionados com a legislação urbanística de Niterói</a:t>
            </a:r>
            <a:r>
              <a:rPr lang="pt-BR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895350">
              <a:spcAft>
                <a:spcPct val="70000"/>
              </a:spcAft>
            </a:pPr>
            <a:r>
              <a:rPr lang="pt-BR" sz="44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Escuta das propostas para a legislação de uso, parcelamento e ocupação do solo.</a:t>
            </a:r>
            <a:endParaRPr lang="pt-BR" sz="44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4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3003378"/>
            <a:ext cx="18288000" cy="6102522"/>
            <a:chOff x="0" y="2661422"/>
            <a:chExt cx="18288000" cy="6102522"/>
          </a:xfrm>
        </p:grpSpPr>
        <p:grpSp>
          <p:nvGrpSpPr>
            <p:cNvPr id="73" name="Group 2">
              <a:extLst>
                <a:ext uri="{FF2B5EF4-FFF2-40B4-BE49-F238E27FC236}">
                  <a16:creationId xmlns:a16="http://schemas.microsoft.com/office/drawing/2014/main" xmlns="" id="{9E876535-A608-4B27-AEC3-5232D8302B4D}"/>
                </a:ext>
              </a:extLst>
            </p:cNvPr>
            <p:cNvGrpSpPr/>
            <p:nvPr/>
          </p:nvGrpSpPr>
          <p:grpSpPr>
            <a:xfrm>
              <a:off x="0" y="2661422"/>
              <a:ext cx="18288000" cy="6102522"/>
              <a:chOff x="0" y="0"/>
              <a:chExt cx="12984480" cy="4343400"/>
            </a:xfrm>
          </p:grpSpPr>
          <p:sp>
            <p:nvSpPr>
              <p:cNvPr id="74" name="Freeform 3">
                <a:extLst>
                  <a:ext uri="{FF2B5EF4-FFF2-40B4-BE49-F238E27FC236}">
                    <a16:creationId xmlns:a16="http://schemas.microsoft.com/office/drawing/2014/main" xmlns="" id="{8AE20815-09E3-4BA7-89F7-E84C91C59AE6}"/>
                  </a:ext>
                </a:extLst>
              </p:cNvPr>
              <p:cNvSpPr/>
              <p:nvPr/>
            </p:nvSpPr>
            <p:spPr>
              <a:xfrm>
                <a:off x="0" y="0"/>
                <a:ext cx="12984480" cy="4343400"/>
              </a:xfrm>
              <a:custGeom>
                <a:avLst/>
                <a:gdLst/>
                <a:ahLst/>
                <a:cxnLst/>
                <a:rect l="l" t="t" r="r" b="b"/>
                <a:pathLst>
                  <a:path w="12984480" h="4343400">
                    <a:moveTo>
                      <a:pt x="12860020" y="4343400"/>
                    </a:moveTo>
                    <a:lnTo>
                      <a:pt x="124460" y="4343400"/>
                    </a:lnTo>
                    <a:cubicBezTo>
                      <a:pt x="55880" y="4343400"/>
                      <a:pt x="0" y="4287520"/>
                      <a:pt x="0" y="4218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860020" y="0"/>
                    </a:lnTo>
                    <a:cubicBezTo>
                      <a:pt x="12928600" y="0"/>
                      <a:pt x="12984480" y="55880"/>
                      <a:pt x="12984480" y="124460"/>
                    </a:cubicBezTo>
                    <a:lnTo>
                      <a:pt x="12984480" y="4218940"/>
                    </a:lnTo>
                    <a:cubicBezTo>
                      <a:pt x="12984480" y="4287520"/>
                      <a:pt x="12928600" y="4343400"/>
                      <a:pt x="12860020" y="4343400"/>
                    </a:cubicBezTo>
                    <a:close/>
                  </a:path>
                </a:pathLst>
              </a:custGeom>
              <a:solidFill>
                <a:srgbClr val="EDEDED">
                  <a:alpha val="49804"/>
                </a:srgbClr>
              </a:solidFill>
            </p:spPr>
          </p:sp>
        </p:grpSp>
        <p:sp>
          <p:nvSpPr>
            <p:cNvPr id="2" name="AutoShape 2"/>
            <p:cNvSpPr/>
            <p:nvPr/>
          </p:nvSpPr>
          <p:spPr>
            <a:xfrm>
              <a:off x="0" y="5654744"/>
              <a:ext cx="18288000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" name="AutoShape 3"/>
            <p:cNvSpPr/>
            <p:nvPr/>
          </p:nvSpPr>
          <p:spPr>
            <a:xfrm rot="5400000">
              <a:off x="1700455" y="6240449"/>
              <a:ext cx="1171408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4" name="Group 4"/>
            <p:cNvGrpSpPr/>
            <p:nvPr/>
          </p:nvGrpSpPr>
          <p:grpSpPr>
            <a:xfrm>
              <a:off x="1912163" y="5299370"/>
              <a:ext cx="700368" cy="700368"/>
              <a:chOff x="0" y="0"/>
              <a:chExt cx="933824" cy="933824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0" y="0"/>
                <a:ext cx="933824" cy="933824"/>
                <a:chOff x="0" y="0"/>
                <a:chExt cx="6350000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7" name="TextBox 7"/>
              <p:cNvSpPr txBox="1"/>
              <p:nvPr/>
            </p:nvSpPr>
            <p:spPr>
              <a:xfrm>
                <a:off x="0" y="313065"/>
                <a:ext cx="933824" cy="33393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49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1970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6802867" y="5324900"/>
              <a:ext cx="705558" cy="705558"/>
              <a:chOff x="0" y="0"/>
              <a:chExt cx="940744" cy="940744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0" y="0"/>
                <a:ext cx="940744" cy="940744"/>
                <a:chOff x="0" y="0"/>
                <a:chExt cx="6350000" cy="6350000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16" name="TextBox 16"/>
              <p:cNvSpPr txBox="1"/>
              <p:nvPr/>
            </p:nvSpPr>
            <p:spPr>
              <a:xfrm>
                <a:off x="0" y="315315"/>
                <a:ext cx="940744" cy="3467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64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1995</a:t>
                </a:r>
              </a:p>
            </p:txBody>
          </p:sp>
        </p:grpSp>
        <p:sp>
          <p:nvSpPr>
            <p:cNvPr id="22" name="AutoShape 22"/>
            <p:cNvSpPr/>
            <p:nvPr/>
          </p:nvSpPr>
          <p:spPr>
            <a:xfrm rot="5470625">
              <a:off x="3986748" y="6301536"/>
              <a:ext cx="1311892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23" name="Group 23"/>
            <p:cNvGrpSpPr/>
            <p:nvPr/>
          </p:nvGrpSpPr>
          <p:grpSpPr>
            <a:xfrm>
              <a:off x="4327202" y="5299370"/>
              <a:ext cx="705558" cy="705558"/>
              <a:chOff x="0" y="0"/>
              <a:chExt cx="940744" cy="940744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940744" cy="940744"/>
                <a:chOff x="0" y="0"/>
                <a:chExt cx="6350000" cy="6350000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0" y="315315"/>
                <a:ext cx="940744" cy="3467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64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1992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002938" y="6986600"/>
              <a:ext cx="226216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CÓDIGO DE OBRAS</a:t>
              </a:r>
            </a:p>
            <a:p>
              <a:pPr algn="ctr">
                <a:lnSpc>
                  <a:spcPts val="216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2705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182536" y="6986600"/>
              <a:ext cx="299488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PLANO DIRETOR </a:t>
              </a:r>
            </a:p>
            <a:p>
              <a:pPr algn="ctr">
                <a:lnSpc>
                  <a:spcPts val="216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1157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548458" y="3834100"/>
              <a:ext cx="1359635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LUOS</a:t>
              </a:r>
            </a:p>
            <a:p>
              <a:pPr algn="ctr">
                <a:lnSpc>
                  <a:spcPts val="216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1470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5638863" y="2857500"/>
              <a:ext cx="3018562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PARCELAMENTO DO SOLO</a:t>
              </a:r>
            </a:p>
            <a:p>
              <a:pPr algn="ctr">
                <a:lnSpc>
                  <a:spcPts val="216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1469</a:t>
              </a:r>
            </a:p>
          </p:txBody>
        </p:sp>
        <p:sp>
          <p:nvSpPr>
            <p:cNvPr id="43" name="AutoShape 43"/>
            <p:cNvSpPr/>
            <p:nvPr/>
          </p:nvSpPr>
          <p:spPr>
            <a:xfrm rot="5400000">
              <a:off x="6994843" y="3603943"/>
              <a:ext cx="335913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47" name="AutoShape 23">
              <a:extLst>
                <a:ext uri="{FF2B5EF4-FFF2-40B4-BE49-F238E27FC236}">
                  <a16:creationId xmlns:a16="http://schemas.microsoft.com/office/drawing/2014/main" xmlns="" id="{CC61F9CE-FBD1-4757-8375-7FEE1F03ABCF}"/>
                </a:ext>
              </a:extLst>
            </p:cNvPr>
            <p:cNvSpPr/>
            <p:nvPr/>
          </p:nvSpPr>
          <p:spPr>
            <a:xfrm rot="5400000">
              <a:off x="8850765" y="6293889"/>
              <a:ext cx="1157169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48" name="Group 11">
              <a:extLst>
                <a:ext uri="{FF2B5EF4-FFF2-40B4-BE49-F238E27FC236}">
                  <a16:creationId xmlns:a16="http://schemas.microsoft.com/office/drawing/2014/main" xmlns="" id="{23C3D872-DC0B-4493-9F64-899229298842}"/>
                </a:ext>
              </a:extLst>
            </p:cNvPr>
            <p:cNvGrpSpPr/>
            <p:nvPr/>
          </p:nvGrpSpPr>
          <p:grpSpPr>
            <a:xfrm>
              <a:off x="9055354" y="5336117"/>
              <a:ext cx="700368" cy="700368"/>
              <a:chOff x="0" y="0"/>
              <a:chExt cx="933824" cy="933824"/>
            </a:xfrm>
          </p:grpSpPr>
          <p:grpSp>
            <p:nvGrpSpPr>
              <p:cNvPr id="49" name="Group 12">
                <a:extLst>
                  <a:ext uri="{FF2B5EF4-FFF2-40B4-BE49-F238E27FC236}">
                    <a16:creationId xmlns:a16="http://schemas.microsoft.com/office/drawing/2014/main" xmlns="" id="{A96DBC73-956F-4254-B988-53F4851B6B60}"/>
                  </a:ext>
                </a:extLst>
              </p:cNvPr>
              <p:cNvGrpSpPr/>
              <p:nvPr/>
            </p:nvGrpSpPr>
            <p:grpSpPr>
              <a:xfrm>
                <a:off x="0" y="0"/>
                <a:ext cx="933824" cy="933824"/>
                <a:chOff x="0" y="0"/>
                <a:chExt cx="6350000" cy="6350000"/>
              </a:xfrm>
            </p:grpSpPr>
            <p:sp>
              <p:nvSpPr>
                <p:cNvPr id="51" name="Freeform 13">
                  <a:extLst>
                    <a:ext uri="{FF2B5EF4-FFF2-40B4-BE49-F238E27FC236}">
                      <a16:creationId xmlns:a16="http://schemas.microsoft.com/office/drawing/2014/main" xmlns="" id="{04B96C3E-51A1-42BE-8D04-F91D00FC87FA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50" name="TextBox 14">
                <a:extLst>
                  <a:ext uri="{FF2B5EF4-FFF2-40B4-BE49-F238E27FC236}">
                    <a16:creationId xmlns:a16="http://schemas.microsoft.com/office/drawing/2014/main" xmlns="" id="{C17F67B3-B9CB-49BC-9B12-6DFC818A6E9F}"/>
                  </a:ext>
                </a:extLst>
              </p:cNvPr>
              <p:cNvSpPr txBox="1"/>
              <p:nvPr/>
            </p:nvSpPr>
            <p:spPr>
              <a:xfrm>
                <a:off x="0" y="313065"/>
                <a:ext cx="933824" cy="33393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49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2002</a:t>
                </a:r>
              </a:p>
            </p:txBody>
          </p:sp>
        </p:grpSp>
        <p:sp>
          <p:nvSpPr>
            <p:cNvPr id="52" name="TextBox 20">
              <a:extLst>
                <a:ext uri="{FF2B5EF4-FFF2-40B4-BE49-F238E27FC236}">
                  <a16:creationId xmlns:a16="http://schemas.microsoft.com/office/drawing/2014/main" xmlns="" id="{C25DEF2C-239D-436A-BE85-947AB436D887}"/>
                </a:ext>
              </a:extLst>
            </p:cNvPr>
            <p:cNvSpPr txBox="1"/>
            <p:nvPr/>
          </p:nvSpPr>
          <p:spPr>
            <a:xfrm>
              <a:off x="7908093" y="8039100"/>
              <a:ext cx="2994889" cy="494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PUR R. </a:t>
              </a:r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Oceânica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endParaRPr>
            </a:p>
            <a:p>
              <a:pPr algn="ctr">
                <a:lnSpc>
                  <a:spcPts val="192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1968</a:t>
              </a:r>
            </a:p>
          </p:txBody>
        </p:sp>
        <p:sp>
          <p:nvSpPr>
            <p:cNvPr id="53" name="TextBox 24">
              <a:extLst>
                <a:ext uri="{FF2B5EF4-FFF2-40B4-BE49-F238E27FC236}">
                  <a16:creationId xmlns:a16="http://schemas.microsoft.com/office/drawing/2014/main" xmlns="" id="{0E5432F5-8599-49E0-A0FC-D16FC4E790B2}"/>
                </a:ext>
              </a:extLst>
            </p:cNvPr>
            <p:cNvSpPr txBox="1"/>
            <p:nvPr/>
          </p:nvSpPr>
          <p:spPr>
            <a:xfrm>
              <a:off x="8274454" y="7018786"/>
              <a:ext cx="2262167" cy="730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PUR </a:t>
              </a:r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Praias</a:t>
              </a: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 da </a:t>
              </a:r>
              <a:r>
                <a:rPr lang="en-US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Baia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endParaRPr>
            </a:p>
            <a:p>
              <a:pPr algn="ctr">
                <a:lnSpc>
                  <a:spcPts val="1919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1967</a:t>
              </a:r>
            </a:p>
            <a:p>
              <a:pPr algn="ctr">
                <a:lnSpc>
                  <a:spcPts val="1920"/>
                </a:lnSpc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4" name="AutoShape 42">
              <a:extLst>
                <a:ext uri="{FF2B5EF4-FFF2-40B4-BE49-F238E27FC236}">
                  <a16:creationId xmlns:a16="http://schemas.microsoft.com/office/drawing/2014/main" xmlns="" id="{A74A15F2-F58D-4305-96C1-0A13D57D6B7C}"/>
                </a:ext>
              </a:extLst>
            </p:cNvPr>
            <p:cNvSpPr/>
            <p:nvPr/>
          </p:nvSpPr>
          <p:spPr>
            <a:xfrm rot="5400000">
              <a:off x="9259699" y="7749857"/>
              <a:ext cx="335913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5" name="AutoShape 27">
              <a:extLst>
                <a:ext uri="{FF2B5EF4-FFF2-40B4-BE49-F238E27FC236}">
                  <a16:creationId xmlns:a16="http://schemas.microsoft.com/office/drawing/2014/main" xmlns="" id="{31B8D809-4253-4F86-803B-67F8B026214F}"/>
                </a:ext>
              </a:extLst>
            </p:cNvPr>
            <p:cNvSpPr/>
            <p:nvPr/>
          </p:nvSpPr>
          <p:spPr>
            <a:xfrm rot="5400000">
              <a:off x="11058148" y="5037582"/>
              <a:ext cx="1157169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56" name="Group 15">
              <a:extLst>
                <a:ext uri="{FF2B5EF4-FFF2-40B4-BE49-F238E27FC236}">
                  <a16:creationId xmlns:a16="http://schemas.microsoft.com/office/drawing/2014/main" xmlns="" id="{2BEE1E4F-9465-4F20-A02C-396AA70374DB}"/>
                </a:ext>
              </a:extLst>
            </p:cNvPr>
            <p:cNvGrpSpPr/>
            <p:nvPr/>
          </p:nvGrpSpPr>
          <p:grpSpPr>
            <a:xfrm>
              <a:off x="11291456" y="5311913"/>
              <a:ext cx="705558" cy="705558"/>
              <a:chOff x="0" y="0"/>
              <a:chExt cx="940744" cy="940744"/>
            </a:xfrm>
          </p:grpSpPr>
          <p:grpSp>
            <p:nvGrpSpPr>
              <p:cNvPr id="57" name="Group 16">
                <a:extLst>
                  <a:ext uri="{FF2B5EF4-FFF2-40B4-BE49-F238E27FC236}">
                    <a16:creationId xmlns:a16="http://schemas.microsoft.com/office/drawing/2014/main" xmlns="" id="{2A02D2D7-454E-4398-8390-80CCFEEA72B1}"/>
                  </a:ext>
                </a:extLst>
              </p:cNvPr>
              <p:cNvGrpSpPr/>
              <p:nvPr/>
            </p:nvGrpSpPr>
            <p:grpSpPr>
              <a:xfrm>
                <a:off x="0" y="0"/>
                <a:ext cx="940744" cy="940744"/>
                <a:chOff x="0" y="0"/>
                <a:chExt cx="6350000" cy="6350000"/>
              </a:xfrm>
            </p:grpSpPr>
            <p:sp>
              <p:nvSpPr>
                <p:cNvPr id="59" name="Freeform 17">
                  <a:extLst>
                    <a:ext uri="{FF2B5EF4-FFF2-40B4-BE49-F238E27FC236}">
                      <a16:creationId xmlns:a16="http://schemas.microsoft.com/office/drawing/2014/main" xmlns="" id="{3B4F60A5-C801-4D20-B90B-4A676C8C01D5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58" name="TextBox 18">
                <a:extLst>
                  <a:ext uri="{FF2B5EF4-FFF2-40B4-BE49-F238E27FC236}">
                    <a16:creationId xmlns:a16="http://schemas.microsoft.com/office/drawing/2014/main" xmlns="" id="{0FE1339A-2D99-4C4D-A7B6-95FD76FF39C7}"/>
                  </a:ext>
                </a:extLst>
              </p:cNvPr>
              <p:cNvSpPr txBox="1"/>
              <p:nvPr/>
            </p:nvSpPr>
            <p:spPr>
              <a:xfrm>
                <a:off x="0" y="315315"/>
                <a:ext cx="940744" cy="3467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64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2005</a:t>
                </a:r>
              </a:p>
            </p:txBody>
          </p:sp>
        </p:grpSp>
        <p:sp>
          <p:nvSpPr>
            <p:cNvPr id="60" name="TextBox 22">
              <a:extLst>
                <a:ext uri="{FF2B5EF4-FFF2-40B4-BE49-F238E27FC236}">
                  <a16:creationId xmlns:a16="http://schemas.microsoft.com/office/drawing/2014/main" xmlns="" id="{6E8CBDC6-6D7B-4A6B-BE8C-FDBE816670AB}"/>
                </a:ext>
              </a:extLst>
            </p:cNvPr>
            <p:cNvSpPr txBox="1"/>
            <p:nvPr/>
          </p:nvSpPr>
          <p:spPr>
            <a:xfrm>
              <a:off x="10655978" y="3739285"/>
              <a:ext cx="1976515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</a:t>
              </a:r>
              <a:r>
                <a:rPr lang="en-US" sz="2000" b="1" u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UR R. Norte</a:t>
              </a:r>
            </a:p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r>
                <a:rPr lang="en-US" sz="2000" u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2233</a:t>
              </a:r>
            </a:p>
          </p:txBody>
        </p:sp>
        <p:grpSp>
          <p:nvGrpSpPr>
            <p:cNvPr id="61" name="Group 3">
              <a:extLst>
                <a:ext uri="{FF2B5EF4-FFF2-40B4-BE49-F238E27FC236}">
                  <a16:creationId xmlns:a16="http://schemas.microsoft.com/office/drawing/2014/main" xmlns="" id="{1A04B44C-81FD-48C5-8F04-8ADC567ADE3B}"/>
                </a:ext>
              </a:extLst>
            </p:cNvPr>
            <p:cNvGrpSpPr/>
            <p:nvPr/>
          </p:nvGrpSpPr>
          <p:grpSpPr>
            <a:xfrm>
              <a:off x="13577456" y="5311913"/>
              <a:ext cx="705558" cy="705558"/>
              <a:chOff x="0" y="0"/>
              <a:chExt cx="940744" cy="940744"/>
            </a:xfrm>
          </p:grpSpPr>
          <p:grpSp>
            <p:nvGrpSpPr>
              <p:cNvPr id="62" name="Group 4">
                <a:extLst>
                  <a:ext uri="{FF2B5EF4-FFF2-40B4-BE49-F238E27FC236}">
                    <a16:creationId xmlns:a16="http://schemas.microsoft.com/office/drawing/2014/main" xmlns="" id="{35809508-54AD-4499-B4FF-B3247DE132AB}"/>
                  </a:ext>
                </a:extLst>
              </p:cNvPr>
              <p:cNvGrpSpPr/>
              <p:nvPr/>
            </p:nvGrpSpPr>
            <p:grpSpPr>
              <a:xfrm>
                <a:off x="0" y="0"/>
                <a:ext cx="940744" cy="940744"/>
                <a:chOff x="0" y="0"/>
                <a:chExt cx="6350000" cy="6350000"/>
              </a:xfrm>
            </p:grpSpPr>
            <p:sp>
              <p:nvSpPr>
                <p:cNvPr id="64" name="Freeform 5">
                  <a:extLst>
                    <a:ext uri="{FF2B5EF4-FFF2-40B4-BE49-F238E27FC236}">
                      <a16:creationId xmlns:a16="http://schemas.microsoft.com/office/drawing/2014/main" xmlns="" id="{72F39A36-53A0-498E-8909-F0D9225D988E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63" name="TextBox 6">
                <a:extLst>
                  <a:ext uri="{FF2B5EF4-FFF2-40B4-BE49-F238E27FC236}">
                    <a16:creationId xmlns:a16="http://schemas.microsoft.com/office/drawing/2014/main" xmlns="" id="{0D95F2E4-D7BF-45EA-B8AA-D2C7604F102E}"/>
                  </a:ext>
                </a:extLst>
              </p:cNvPr>
              <p:cNvSpPr txBox="1"/>
              <p:nvPr/>
            </p:nvSpPr>
            <p:spPr>
              <a:xfrm>
                <a:off x="0" y="315315"/>
                <a:ext cx="940744" cy="3467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64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2016</a:t>
                </a:r>
              </a:p>
            </p:txBody>
          </p:sp>
        </p:grp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xmlns="" id="{D1748ACC-79C0-480C-996A-9E8DB77B4CEA}"/>
                </a:ext>
              </a:extLst>
            </p:cNvPr>
            <p:cNvSpPr txBox="1"/>
            <p:nvPr/>
          </p:nvSpPr>
          <p:spPr>
            <a:xfrm>
              <a:off x="12965811" y="3739285"/>
              <a:ext cx="1976515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PUR Pendo</a:t>
              </a:r>
              <a:r>
                <a:rPr lang="en-US" sz="2000" b="1" u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tiba</a:t>
              </a:r>
            </a:p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r>
                <a:rPr lang="en-US" sz="2000" u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3195</a:t>
              </a:r>
            </a:p>
          </p:txBody>
        </p:sp>
        <p:sp>
          <p:nvSpPr>
            <p:cNvPr id="66" name="AutoShape 27">
              <a:extLst>
                <a:ext uri="{FF2B5EF4-FFF2-40B4-BE49-F238E27FC236}">
                  <a16:creationId xmlns:a16="http://schemas.microsoft.com/office/drawing/2014/main" xmlns="" id="{A5A052E8-C981-4869-8531-7203BC2C3D8F}"/>
                </a:ext>
              </a:extLst>
            </p:cNvPr>
            <p:cNvSpPr/>
            <p:nvPr/>
          </p:nvSpPr>
          <p:spPr>
            <a:xfrm rot="5400000" flipV="1">
              <a:off x="13316711" y="4973189"/>
              <a:ext cx="1189741" cy="40078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67" name="Group 7">
              <a:extLst>
                <a:ext uri="{FF2B5EF4-FFF2-40B4-BE49-F238E27FC236}">
                  <a16:creationId xmlns:a16="http://schemas.microsoft.com/office/drawing/2014/main" xmlns="" id="{6212E826-D3DD-421E-B709-40673390B998}"/>
                </a:ext>
              </a:extLst>
            </p:cNvPr>
            <p:cNvGrpSpPr/>
            <p:nvPr/>
          </p:nvGrpSpPr>
          <p:grpSpPr>
            <a:xfrm>
              <a:off x="15881728" y="5323705"/>
              <a:ext cx="705558" cy="705558"/>
              <a:chOff x="0" y="0"/>
              <a:chExt cx="940744" cy="940744"/>
            </a:xfrm>
          </p:grpSpPr>
          <p:grpSp>
            <p:nvGrpSpPr>
              <p:cNvPr id="68" name="Group 8">
                <a:extLst>
                  <a:ext uri="{FF2B5EF4-FFF2-40B4-BE49-F238E27FC236}">
                    <a16:creationId xmlns:a16="http://schemas.microsoft.com/office/drawing/2014/main" xmlns="" id="{8BEF7028-36B1-4B02-811C-8A6525E0555F}"/>
                  </a:ext>
                </a:extLst>
              </p:cNvPr>
              <p:cNvGrpSpPr/>
              <p:nvPr/>
            </p:nvGrpSpPr>
            <p:grpSpPr>
              <a:xfrm>
                <a:off x="0" y="0"/>
                <a:ext cx="940744" cy="940744"/>
                <a:chOff x="0" y="0"/>
                <a:chExt cx="6350000" cy="6350000"/>
              </a:xfrm>
            </p:grpSpPr>
            <p:sp>
              <p:nvSpPr>
                <p:cNvPr id="70" name="Freeform 9">
                  <a:extLst>
                    <a:ext uri="{FF2B5EF4-FFF2-40B4-BE49-F238E27FC236}">
                      <a16:creationId xmlns:a16="http://schemas.microsoft.com/office/drawing/2014/main" xmlns="" id="{99FED9E1-6D02-46AE-964D-56E324CFBD94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EBAD85"/>
                </a:solidFill>
              </p:spPr>
            </p:sp>
          </p:grpSp>
          <p:sp>
            <p:nvSpPr>
              <p:cNvPr id="69" name="TextBox 10">
                <a:extLst>
                  <a:ext uri="{FF2B5EF4-FFF2-40B4-BE49-F238E27FC236}">
                    <a16:creationId xmlns:a16="http://schemas.microsoft.com/office/drawing/2014/main" xmlns="" id="{D37CD343-4258-4109-BC3C-04CF4F857E93}"/>
                  </a:ext>
                </a:extLst>
              </p:cNvPr>
              <p:cNvSpPr txBox="1"/>
              <p:nvPr/>
            </p:nvSpPr>
            <p:spPr>
              <a:xfrm>
                <a:off x="0" y="315315"/>
                <a:ext cx="940744" cy="3467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64"/>
                  </a:lnSpc>
                </a:pPr>
                <a:r>
                  <a:rPr lang="en-US" sz="2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2019</a:t>
                </a:r>
              </a:p>
            </p:txBody>
          </p:sp>
        </p:grpSp>
        <p:sp>
          <p:nvSpPr>
            <p:cNvPr id="71" name="TextBox 25">
              <a:extLst>
                <a:ext uri="{FF2B5EF4-FFF2-40B4-BE49-F238E27FC236}">
                  <a16:creationId xmlns:a16="http://schemas.microsoft.com/office/drawing/2014/main" xmlns="" id="{EC3D1E38-2800-4B14-A646-5F8A4CA81D22}"/>
                </a:ext>
              </a:extLst>
            </p:cNvPr>
            <p:cNvSpPr txBox="1"/>
            <p:nvPr/>
          </p:nvSpPr>
          <p:spPr>
            <a:xfrm>
              <a:off x="14942326" y="6999885"/>
              <a:ext cx="2736074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NOVO PLANO DIRETOR</a:t>
              </a:r>
            </a:p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r>
                <a:rPr lang="en-US" sz="2000" u="non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Lei nº 3385</a:t>
              </a:r>
            </a:p>
            <a:p>
              <a:pPr marL="0" lvl="0" indent="0" algn="ctr">
                <a:lnSpc>
                  <a:spcPts val="2160"/>
                </a:lnSpc>
                <a:spcBef>
                  <a:spcPct val="0"/>
                </a:spcBef>
              </a:pPr>
              <a:endParaRPr lang="en-US" sz="2000" u="none">
                <a:solidFill>
                  <a:schemeClr val="tx1">
                    <a:lumMod val="65000"/>
                    <a:lumOff val="35000"/>
                  </a:schemeClr>
                </a:solidFill>
                <a:latin typeface="Muli Regular"/>
              </a:endParaRPr>
            </a:p>
          </p:txBody>
        </p:sp>
        <p:sp>
          <p:nvSpPr>
            <p:cNvPr id="72" name="AutoShape 23">
              <a:extLst>
                <a:ext uri="{FF2B5EF4-FFF2-40B4-BE49-F238E27FC236}">
                  <a16:creationId xmlns:a16="http://schemas.microsoft.com/office/drawing/2014/main" xmlns="" id="{481E2801-157A-4DCE-8725-8E8600B1C496}"/>
                </a:ext>
              </a:extLst>
            </p:cNvPr>
            <p:cNvSpPr/>
            <p:nvPr/>
          </p:nvSpPr>
          <p:spPr>
            <a:xfrm rot="5400000">
              <a:off x="15652278" y="6247566"/>
              <a:ext cx="1157169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75" name="AutoShape 27">
              <a:extLst>
                <a:ext uri="{FF2B5EF4-FFF2-40B4-BE49-F238E27FC236}">
                  <a16:creationId xmlns:a16="http://schemas.microsoft.com/office/drawing/2014/main" xmlns="" id="{DA594AA2-4AF7-4198-BE92-67FD5D3B9EE5}"/>
                </a:ext>
              </a:extLst>
            </p:cNvPr>
            <p:cNvSpPr/>
            <p:nvPr/>
          </p:nvSpPr>
          <p:spPr>
            <a:xfrm rot="5400000">
              <a:off x="6569559" y="5037583"/>
              <a:ext cx="1157169" cy="0"/>
            </a:xfrm>
            <a:prstGeom prst="line">
              <a:avLst/>
            </a:prstGeom>
            <a:ln w="47625" cap="rnd">
              <a:solidFill>
                <a:srgbClr val="EBAD85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76" name="CaixaDeTexto 75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70688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Atualmente a cidade possui 7 leis e  mais de 200 normas que regulam o parcelamento, uso e ocupação do solo: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33700"/>
            <a:ext cx="18288000" cy="6102522"/>
            <a:chOff x="0" y="0"/>
            <a:chExt cx="12984480" cy="434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84480" cy="4343400"/>
            </a:xfrm>
            <a:custGeom>
              <a:avLst/>
              <a:gdLst/>
              <a:ahLst/>
              <a:cxnLst/>
              <a:rect l="l" t="t" r="r" b="b"/>
              <a:pathLst>
                <a:path w="12984480" h="4343400">
                  <a:moveTo>
                    <a:pt x="12860020" y="4343400"/>
                  </a:moveTo>
                  <a:lnTo>
                    <a:pt x="124460" y="4343400"/>
                  </a:lnTo>
                  <a:cubicBezTo>
                    <a:pt x="55880" y="4343400"/>
                    <a:pt x="0" y="4287520"/>
                    <a:pt x="0" y="4218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60020" y="0"/>
                  </a:lnTo>
                  <a:cubicBezTo>
                    <a:pt x="12928600" y="0"/>
                    <a:pt x="12984480" y="55880"/>
                    <a:pt x="12984480" y="124460"/>
                  </a:cubicBezTo>
                  <a:lnTo>
                    <a:pt x="12984480" y="4218940"/>
                  </a:lnTo>
                  <a:cubicBezTo>
                    <a:pt x="12984480" y="4287520"/>
                    <a:pt x="12928600" y="4343400"/>
                    <a:pt x="12860020" y="4343400"/>
                  </a:cubicBezTo>
                  <a:close/>
                </a:path>
              </a:pathLst>
            </a:custGeom>
            <a:solidFill>
              <a:srgbClr val="EDEDED">
                <a:alpha val="49804"/>
              </a:srgbClr>
            </a:solidFill>
          </p:spPr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FDE1E64-A760-4B9E-A84B-DD702ABDEE97}"/>
              </a:ext>
            </a:extLst>
          </p:cNvPr>
          <p:cNvSpPr txBox="1"/>
          <p:nvPr/>
        </p:nvSpPr>
        <p:spPr>
          <a:xfrm>
            <a:off x="1823450" y="3230361"/>
            <a:ext cx="14958164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 Dificuldade de acesso e entendimento pela população;</a:t>
            </a:r>
          </a:p>
          <a:p>
            <a:pPr marL="457200" indent="-457200" algn="ctr">
              <a:buFontTx/>
              <a:buChar char="-"/>
            </a:pPr>
            <a:endParaRPr lang="pt-BR" sz="3200" b="1" spc="-15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algn="ctr"/>
            <a:r>
              <a:rPr lang="pt-B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 Volume excessivo de leis;</a:t>
            </a:r>
          </a:p>
          <a:p>
            <a:pPr algn="ctr"/>
            <a:endParaRPr lang="pt-BR" sz="3200" b="1" spc="-15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algn="ctr"/>
            <a:r>
              <a:rPr lang="pt-B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 Volume excessivo de processos; </a:t>
            </a:r>
          </a:p>
          <a:p>
            <a:pPr algn="ctr"/>
            <a:endParaRPr lang="pt-BR" sz="3200" b="1" spc="-15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algn="ctr"/>
            <a:r>
              <a:rPr lang="pt-B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 Volume excessivo de exigências para licenciamentos de pequeno porte;</a:t>
            </a:r>
          </a:p>
          <a:p>
            <a:pPr algn="ctr"/>
            <a:endParaRPr lang="pt-BR" sz="3200" b="1" spc="-15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algn="ctr"/>
            <a:r>
              <a:rPr lang="pt-B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 Legislação atual não acompanha a complexidade do licenciamento;</a:t>
            </a:r>
          </a:p>
          <a:p>
            <a:pPr algn="ctr"/>
            <a:endParaRPr lang="pt-BR" sz="3200" b="1" spc="-15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algn="ctr"/>
            <a:r>
              <a:rPr lang="pt-B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- Sobrecarga processos na </a:t>
            </a:r>
            <a:r>
              <a:rPr lang="pt-BR" sz="3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análise;</a:t>
            </a:r>
            <a:endParaRPr lang="pt-BR" sz="3200" b="1" spc="-15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Gargalos do Licenciamento </a:t>
            </a: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Urbanístico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xmlns="" id="{4554AD74-23FC-4521-B626-6248EA8C0523}"/>
              </a:ext>
            </a:extLst>
          </p:cNvPr>
          <p:cNvGrpSpPr/>
          <p:nvPr/>
        </p:nvGrpSpPr>
        <p:grpSpPr>
          <a:xfrm>
            <a:off x="0" y="2661422"/>
            <a:ext cx="18288000" cy="6102522"/>
            <a:chOff x="0" y="0"/>
            <a:chExt cx="12984480" cy="434340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xmlns="" id="{C0B45F99-FAAC-4318-9E46-351CC9EC9B2F}"/>
                </a:ext>
              </a:extLst>
            </p:cNvPr>
            <p:cNvSpPr/>
            <p:nvPr/>
          </p:nvSpPr>
          <p:spPr>
            <a:xfrm>
              <a:off x="0" y="0"/>
              <a:ext cx="12984480" cy="4343400"/>
            </a:xfrm>
            <a:custGeom>
              <a:avLst/>
              <a:gdLst/>
              <a:ahLst/>
              <a:cxnLst/>
              <a:rect l="l" t="t" r="r" b="b"/>
              <a:pathLst>
                <a:path w="12984480" h="4343400">
                  <a:moveTo>
                    <a:pt x="12860020" y="4343400"/>
                  </a:moveTo>
                  <a:lnTo>
                    <a:pt x="124460" y="4343400"/>
                  </a:lnTo>
                  <a:cubicBezTo>
                    <a:pt x="55880" y="4343400"/>
                    <a:pt x="0" y="4287520"/>
                    <a:pt x="0" y="4218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60020" y="0"/>
                  </a:lnTo>
                  <a:cubicBezTo>
                    <a:pt x="12928600" y="0"/>
                    <a:pt x="12984480" y="55880"/>
                    <a:pt x="12984480" y="124460"/>
                  </a:cubicBezTo>
                  <a:lnTo>
                    <a:pt x="12984480" y="4218940"/>
                  </a:lnTo>
                  <a:cubicBezTo>
                    <a:pt x="12984480" y="4287520"/>
                    <a:pt x="12928600" y="4343400"/>
                    <a:pt x="12860020" y="4343400"/>
                  </a:cubicBezTo>
                  <a:close/>
                </a:path>
              </a:pathLst>
            </a:custGeom>
            <a:solidFill>
              <a:srgbClr val="EDEDED">
                <a:alpha val="49804"/>
              </a:srgbClr>
            </a:solidFill>
          </p:spPr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D86174B4-7630-4376-95A4-79689BBEE5EB}"/>
              </a:ext>
            </a:extLst>
          </p:cNvPr>
          <p:cNvSpPr txBox="1"/>
          <p:nvPr/>
        </p:nvSpPr>
        <p:spPr>
          <a:xfrm>
            <a:off x="609598" y="1866900"/>
            <a:ext cx="166725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De acordo com as normas vigentes, tem-se os seguintes prazos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médios para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os processos de licenciamento: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934880" y="3924300"/>
            <a:ext cx="14546348" cy="4192609"/>
            <a:chOff x="1934880" y="3924300"/>
            <a:chExt cx="14546348" cy="4192609"/>
          </a:xfrm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xmlns="" id="{A971469D-1280-4EB2-87E7-00AF6F293E6B}"/>
                </a:ext>
              </a:extLst>
            </p:cNvPr>
            <p:cNvGrpSpPr/>
            <p:nvPr/>
          </p:nvGrpSpPr>
          <p:grpSpPr>
            <a:xfrm>
              <a:off x="2715029" y="3924300"/>
              <a:ext cx="2334269" cy="2334268"/>
              <a:chOff x="2715029" y="3960237"/>
              <a:chExt cx="2334269" cy="2334268"/>
            </a:xfrm>
          </p:grpSpPr>
          <p:grpSp>
            <p:nvGrpSpPr>
              <p:cNvPr id="5" name="Group 5"/>
              <p:cNvGrpSpPr>
                <a:grpSpLocks noChangeAspect="1"/>
              </p:cNvGrpSpPr>
              <p:nvPr/>
            </p:nvGrpSpPr>
            <p:grpSpPr>
              <a:xfrm>
                <a:off x="2715029" y="3960237"/>
                <a:ext cx="2334269" cy="2334268"/>
                <a:chOff x="0" y="0"/>
                <a:chExt cx="6355080" cy="635508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6355080" cy="635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5080" h="6355080">
                      <a:moveTo>
                        <a:pt x="3177540" y="6355080"/>
                      </a:moveTo>
                      <a:cubicBezTo>
                        <a:pt x="2329180" y="6355080"/>
                        <a:pt x="1530350" y="6024880"/>
                        <a:pt x="930910" y="5424170"/>
                      </a:cubicBezTo>
                      <a:cubicBezTo>
                        <a:pt x="330200" y="4824730"/>
                        <a:pt x="0" y="4025900"/>
                        <a:pt x="0" y="3177540"/>
                      </a:cubicBezTo>
                      <a:cubicBezTo>
                        <a:pt x="0" y="2329180"/>
                        <a:pt x="330200" y="1530350"/>
                        <a:pt x="930910" y="930910"/>
                      </a:cubicBezTo>
                      <a:cubicBezTo>
                        <a:pt x="1530350" y="330200"/>
                        <a:pt x="2329180" y="0"/>
                        <a:pt x="3177540" y="0"/>
                      </a:cubicBezTo>
                      <a:cubicBezTo>
                        <a:pt x="4025900" y="0"/>
                        <a:pt x="4824730" y="330200"/>
                        <a:pt x="5424170" y="930910"/>
                      </a:cubicBezTo>
                      <a:cubicBezTo>
                        <a:pt x="6024880" y="1531620"/>
                        <a:pt x="6355080" y="2329180"/>
                        <a:pt x="6355080" y="3177540"/>
                      </a:cubicBezTo>
                      <a:cubicBezTo>
                        <a:pt x="6355080" y="4025900"/>
                        <a:pt x="6024880" y="4824730"/>
                        <a:pt x="5424170" y="5424170"/>
                      </a:cubicBezTo>
                      <a:cubicBezTo>
                        <a:pt x="4824730" y="6024880"/>
                        <a:pt x="4025900" y="6355080"/>
                        <a:pt x="3177540" y="6355080"/>
                      </a:cubicBezTo>
                      <a:close/>
                      <a:moveTo>
                        <a:pt x="3177540" y="190500"/>
                      </a:moveTo>
                      <a:cubicBezTo>
                        <a:pt x="2379980" y="190500"/>
                        <a:pt x="1629410" y="501650"/>
                        <a:pt x="1065530" y="1065530"/>
                      </a:cubicBezTo>
                      <a:cubicBezTo>
                        <a:pt x="501650" y="1629410"/>
                        <a:pt x="190500" y="2379980"/>
                        <a:pt x="190500" y="3177540"/>
                      </a:cubicBezTo>
                      <a:cubicBezTo>
                        <a:pt x="190500" y="3975100"/>
                        <a:pt x="501650" y="4725670"/>
                        <a:pt x="1065530" y="5289550"/>
                      </a:cubicBezTo>
                      <a:cubicBezTo>
                        <a:pt x="1629410" y="5853430"/>
                        <a:pt x="2379980" y="6164580"/>
                        <a:pt x="3177540" y="6164580"/>
                      </a:cubicBezTo>
                      <a:cubicBezTo>
                        <a:pt x="3975100" y="6164580"/>
                        <a:pt x="4725670" y="5853430"/>
                        <a:pt x="5289550" y="5289550"/>
                      </a:cubicBezTo>
                      <a:cubicBezTo>
                        <a:pt x="5853430" y="4725670"/>
                        <a:pt x="6164580" y="3975100"/>
                        <a:pt x="6164580" y="3177540"/>
                      </a:cubicBezTo>
                      <a:cubicBezTo>
                        <a:pt x="6164580" y="2379980"/>
                        <a:pt x="5853430" y="1629410"/>
                        <a:pt x="5289550" y="1065530"/>
                      </a:cubicBezTo>
                      <a:cubicBezTo>
                        <a:pt x="4725670" y="501650"/>
                        <a:pt x="3975100" y="190500"/>
                        <a:pt x="3177540" y="190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</p:spPr>
            </p:sp>
          </p:grpSp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3042201" y="4266854"/>
                <a:ext cx="1679924" cy="1454335"/>
              </a:xfrm>
              <a:prstGeom prst="rect">
                <a:avLst/>
              </a:prstGeom>
            </p:spPr>
          </p:pic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xmlns="" id="{5D6851AB-B52E-4488-8B79-D041FC91CA9E}"/>
                </a:ext>
              </a:extLst>
            </p:cNvPr>
            <p:cNvGrpSpPr/>
            <p:nvPr/>
          </p:nvGrpSpPr>
          <p:grpSpPr>
            <a:xfrm>
              <a:off x="7832376" y="3924300"/>
              <a:ext cx="2334269" cy="2334269"/>
              <a:chOff x="7832376" y="3960237"/>
              <a:chExt cx="2334269" cy="2334269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3"/>
              <a:srcRect r="7070"/>
              <a:stretch>
                <a:fillRect/>
              </a:stretch>
            </p:blipFill>
            <p:spPr>
              <a:xfrm>
                <a:off x="8364438" y="4327587"/>
                <a:ext cx="1538600" cy="1433324"/>
              </a:xfrm>
              <a:prstGeom prst="rect">
                <a:avLst/>
              </a:prstGeom>
            </p:spPr>
          </p:pic>
          <p:sp>
            <p:nvSpPr>
              <p:cNvPr id="12" name="Freeform 12"/>
              <p:cNvSpPr/>
              <p:nvPr/>
            </p:nvSpPr>
            <p:spPr>
              <a:xfrm>
                <a:off x="7832376" y="3960237"/>
                <a:ext cx="2334269" cy="2334269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xmlns="" id="{53A00FC7-4A7E-49A4-8C88-778FCEB49586}"/>
                </a:ext>
              </a:extLst>
            </p:cNvPr>
            <p:cNvGrpSpPr/>
            <p:nvPr/>
          </p:nvGrpSpPr>
          <p:grpSpPr>
            <a:xfrm>
              <a:off x="13094213" y="3924300"/>
              <a:ext cx="2334269" cy="2334269"/>
              <a:chOff x="13094213" y="3960237"/>
              <a:chExt cx="2334269" cy="2334269"/>
            </a:xfrm>
          </p:grpSpPr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3491333" y="4106035"/>
                <a:ext cx="1911572" cy="1654875"/>
              </a:xfrm>
              <a:prstGeom prst="rect">
                <a:avLst/>
              </a:prstGeom>
            </p:spPr>
          </p:pic>
          <p:sp>
            <p:nvSpPr>
              <p:cNvPr id="17" name="Freeform 17"/>
              <p:cNvSpPr/>
              <p:nvPr/>
            </p:nvSpPr>
            <p:spPr>
              <a:xfrm>
                <a:off x="13094213" y="3960237"/>
                <a:ext cx="2334269" cy="2334269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xmlns="" id="{45EA3603-C532-487D-AF81-AFB5AB4A7D09}"/>
                </a:ext>
              </a:extLst>
            </p:cNvPr>
            <p:cNvSpPr txBox="1"/>
            <p:nvPr/>
          </p:nvSpPr>
          <p:spPr>
            <a:xfrm>
              <a:off x="1934880" y="6501083"/>
              <a:ext cx="428742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/>
                </a:rPr>
                <a:t>Residencial Unifamiliar:</a:t>
              </a:r>
            </a:p>
            <a:p>
              <a:pPr algn="ctr"/>
              <a:r>
                <a:rPr lang="pt-BR" sz="2400" b="1" dirty="0">
                  <a:solidFill>
                    <a:schemeClr val="accent6"/>
                  </a:solidFill>
                  <a:cs typeface="Calibri"/>
                </a:rPr>
                <a:t>6 </a:t>
              </a:r>
              <a:r>
                <a:rPr lang="pt-BR" sz="2400" dirty="0">
                  <a:solidFill>
                    <a:schemeClr val="accent6"/>
                  </a:solidFill>
                  <a:cs typeface="Calibri"/>
                </a:rPr>
                <a:t>meses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xmlns="" id="{67B1BBF1-6C67-4840-92E7-4A3E40D4F88A}"/>
                </a:ext>
              </a:extLst>
            </p:cNvPr>
            <p:cNvSpPr txBox="1"/>
            <p:nvPr/>
          </p:nvSpPr>
          <p:spPr>
            <a:xfrm>
              <a:off x="6990026" y="6501082"/>
              <a:ext cx="428742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/>
                </a:rPr>
                <a:t>Comércio ou serviço individual:</a:t>
              </a:r>
            </a:p>
            <a:p>
              <a:pPr algn="ctr"/>
              <a:r>
                <a:rPr lang="pt-BR" sz="2400" dirty="0">
                  <a:solidFill>
                    <a:schemeClr val="accent6"/>
                  </a:solidFill>
                  <a:cs typeface="Calibri"/>
                </a:rPr>
                <a:t>6 meses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3832B51C-4EC8-4C01-AD9B-E2FFB2013FB7}"/>
                </a:ext>
              </a:extLst>
            </p:cNvPr>
            <p:cNvSpPr txBox="1"/>
            <p:nvPr/>
          </p:nvSpPr>
          <p:spPr>
            <a:xfrm>
              <a:off x="12413010" y="6547249"/>
              <a:ext cx="4068218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/>
                </a:rPr>
                <a:t>Edificação coletiva (residencial multifamiliar ou comércio coletivo):</a:t>
              </a:r>
              <a:r>
                <a:rPr lang="pt-BR" sz="2400" dirty="0">
                  <a:solidFill>
                    <a:schemeClr val="bg1">
                      <a:lumMod val="50000"/>
                    </a:schemeClr>
                  </a:solidFill>
                  <a:cs typeface="Calibri"/>
                </a:rPr>
                <a:t> </a:t>
              </a:r>
            </a:p>
            <a:p>
              <a:pPr algn="ctr"/>
              <a:r>
                <a:rPr lang="pt-BR" sz="2400" b="1" dirty="0">
                  <a:solidFill>
                    <a:schemeClr val="accent6"/>
                  </a:solidFill>
                  <a:cs typeface="Calibri"/>
                </a:rPr>
                <a:t>6 a </a:t>
              </a:r>
              <a:r>
                <a:rPr lang="pt-BR" sz="2400" b="1" dirty="0" smtClean="0">
                  <a:solidFill>
                    <a:schemeClr val="accent6"/>
                  </a:solidFill>
                  <a:cs typeface="Calibri"/>
                </a:rPr>
                <a:t>12 </a:t>
              </a:r>
              <a:r>
                <a:rPr lang="pt-BR" sz="2400" b="1" dirty="0">
                  <a:solidFill>
                    <a:schemeClr val="accent6"/>
                  </a:solidFill>
                  <a:cs typeface="Calibri"/>
                </a:rPr>
                <a:t>meses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Gargalos do Licenciamento </a:t>
            </a: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Urbanístico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8E98FE56-AD19-44A7-B6A2-80AB994B5B66}"/>
              </a:ext>
            </a:extLst>
          </p:cNvPr>
          <p:cNvGrpSpPr/>
          <p:nvPr/>
        </p:nvGrpSpPr>
        <p:grpSpPr>
          <a:xfrm>
            <a:off x="0" y="2563099"/>
            <a:ext cx="18288000" cy="6102522"/>
            <a:chOff x="0" y="0"/>
            <a:chExt cx="12984480" cy="43434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xmlns="" id="{C98FD185-D094-41BD-A528-DF734FEBD218}"/>
                </a:ext>
              </a:extLst>
            </p:cNvPr>
            <p:cNvSpPr/>
            <p:nvPr/>
          </p:nvSpPr>
          <p:spPr>
            <a:xfrm>
              <a:off x="0" y="0"/>
              <a:ext cx="12984480" cy="4343400"/>
            </a:xfrm>
            <a:custGeom>
              <a:avLst/>
              <a:gdLst/>
              <a:ahLst/>
              <a:cxnLst/>
              <a:rect l="l" t="t" r="r" b="b"/>
              <a:pathLst>
                <a:path w="12984480" h="4343400">
                  <a:moveTo>
                    <a:pt x="12860020" y="4343400"/>
                  </a:moveTo>
                  <a:lnTo>
                    <a:pt x="124460" y="4343400"/>
                  </a:lnTo>
                  <a:cubicBezTo>
                    <a:pt x="55880" y="4343400"/>
                    <a:pt x="0" y="4287520"/>
                    <a:pt x="0" y="4218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60020" y="0"/>
                  </a:lnTo>
                  <a:cubicBezTo>
                    <a:pt x="12928600" y="0"/>
                    <a:pt x="12984480" y="55880"/>
                    <a:pt x="12984480" y="124460"/>
                  </a:cubicBezTo>
                  <a:lnTo>
                    <a:pt x="12984480" y="4218940"/>
                  </a:lnTo>
                  <a:cubicBezTo>
                    <a:pt x="12984480" y="4287520"/>
                    <a:pt x="12928600" y="4343400"/>
                    <a:pt x="12860020" y="4343400"/>
                  </a:cubicBezTo>
                  <a:close/>
                </a:path>
              </a:pathLst>
            </a:custGeom>
            <a:solidFill>
              <a:srgbClr val="EDEDED">
                <a:alpha val="49804"/>
              </a:srgbClr>
            </a:solidFill>
          </p:spPr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FC5A84F-393E-4755-B307-77ABE2603806}"/>
              </a:ext>
            </a:extLst>
          </p:cNvPr>
          <p:cNvSpPr txBox="1"/>
          <p:nvPr/>
        </p:nvSpPr>
        <p:spPr>
          <a:xfrm>
            <a:off x="807733" y="2982871"/>
            <a:ext cx="1667253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dirty="0" smtClean="0">
                <a:solidFill>
                  <a:schemeClr val="accent6"/>
                </a:solidFill>
                <a:cs typeface="Calibri"/>
              </a:rPr>
              <a:t>Uso e Ocupação</a:t>
            </a:r>
          </a:p>
          <a:p>
            <a:pPr marL="0" lvl="1"/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Cada Plano Urbanístico (PUR) trata os usos e parâmetros de ocupação de forma diferente entre si;</a:t>
            </a:r>
          </a:p>
          <a:p>
            <a:pPr marL="0" lvl="1"/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lvl="1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Região Leste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não possui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Plano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Urbanístico.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lvl="1"/>
            <a:endParaRPr lang="pt-BR" sz="2800" dirty="0">
              <a:solidFill>
                <a:srgbClr val="7F7F7F"/>
              </a:solidFill>
              <a:cs typeface="Calibri"/>
            </a:endParaRPr>
          </a:p>
          <a:p>
            <a:r>
              <a:rPr lang="pt-BR" sz="2800" dirty="0">
                <a:solidFill>
                  <a:schemeClr val="accent6"/>
                </a:solidFill>
                <a:cs typeface="Calibri"/>
              </a:rPr>
              <a:t>Edificações</a:t>
            </a:r>
          </a:p>
          <a:p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Legislação sobreposta – Parâmetros edilícios dentro do PUR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;</a:t>
            </a:r>
          </a:p>
          <a:p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lvl="1"/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Contradição entre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algumas leis, como por exemplo o Código de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Obras com normas dos </a:t>
            </a:r>
            <a:r>
              <a:rPr lang="pt-B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PURs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e de outras esferas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;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EBD2520-7F1D-4D1E-BF03-421F6F781996}"/>
              </a:ext>
            </a:extLst>
          </p:cNvPr>
          <p:cNvSpPr txBox="1"/>
          <p:nvPr/>
        </p:nvSpPr>
        <p:spPr>
          <a:xfrm>
            <a:off x="609598" y="1181100"/>
            <a:ext cx="168082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95350">
              <a:spcAft>
                <a:spcPct val="70000"/>
              </a:spcAft>
              <a:buFont typeface="Arial" charset="0"/>
              <a:buNone/>
            </a:pPr>
            <a:r>
              <a:rPr lang="pt-BR" altLang="zh-CN" sz="4800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Exemplos de assimetrias</a:t>
            </a:r>
            <a:endParaRPr lang="pt-BR" altLang="zh-CN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933</Words>
  <Application>Microsoft Office PowerPoint</Application>
  <PresentationFormat>Personalizar</PresentationFormat>
  <Paragraphs>128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Wingdings</vt:lpstr>
      <vt:lpstr>Calibri</vt:lpstr>
      <vt:lpstr>Helvetica</vt:lpstr>
      <vt:lpstr>宋体</vt:lpstr>
      <vt:lpstr>Muli Regular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</dc:title>
  <dc:creator>UGP-NITEROI</dc:creator>
  <cp:lastModifiedBy>Admin</cp:lastModifiedBy>
  <cp:revision>1062</cp:revision>
  <dcterms:created xsi:type="dcterms:W3CDTF">2006-08-16T00:00:00Z</dcterms:created>
  <dcterms:modified xsi:type="dcterms:W3CDTF">2021-08-03T18:15:15Z</dcterms:modified>
  <dc:identifier>DAEllQJNpN8</dc:identifier>
</cp:coreProperties>
</file>